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8" r:id="rId3"/>
    <p:sldId id="291" r:id="rId4"/>
    <p:sldId id="335" r:id="rId5"/>
    <p:sldId id="268" r:id="rId6"/>
    <p:sldId id="289" r:id="rId7"/>
    <p:sldId id="290" r:id="rId8"/>
    <p:sldId id="292" r:id="rId9"/>
    <p:sldId id="296" r:id="rId10"/>
    <p:sldId id="300" r:id="rId11"/>
    <p:sldId id="297" r:id="rId12"/>
    <p:sldId id="302" r:id="rId13"/>
    <p:sldId id="303" r:id="rId14"/>
    <p:sldId id="336" r:id="rId15"/>
    <p:sldId id="299" r:id="rId16"/>
    <p:sldId id="304" r:id="rId17"/>
    <p:sldId id="305" r:id="rId18"/>
    <p:sldId id="313" r:id="rId19"/>
    <p:sldId id="270" r:id="rId20"/>
    <p:sldId id="332" r:id="rId21"/>
    <p:sldId id="337" r:id="rId22"/>
    <p:sldId id="339" r:id="rId23"/>
    <p:sldId id="338" r:id="rId24"/>
    <p:sldId id="340" r:id="rId25"/>
    <p:sldId id="341" r:id="rId26"/>
    <p:sldId id="269" r:id="rId27"/>
    <p:sldId id="306" r:id="rId28"/>
    <p:sldId id="307" r:id="rId29"/>
    <p:sldId id="333" r:id="rId30"/>
    <p:sldId id="321" r:id="rId31"/>
    <p:sldId id="301" r:id="rId32"/>
    <p:sldId id="317" r:id="rId33"/>
    <p:sldId id="316" r:id="rId34"/>
    <p:sldId id="318" r:id="rId35"/>
    <p:sldId id="319" r:id="rId36"/>
    <p:sldId id="323" r:id="rId37"/>
    <p:sldId id="324" r:id="rId38"/>
    <p:sldId id="325" r:id="rId39"/>
    <p:sldId id="326" r:id="rId40"/>
    <p:sldId id="329" r:id="rId41"/>
    <p:sldId id="327" r:id="rId42"/>
    <p:sldId id="322" r:id="rId43"/>
    <p:sldId id="320" r:id="rId44"/>
    <p:sldId id="334" r:id="rId45"/>
    <p:sldId id="310" r:id="rId46"/>
    <p:sldId id="311" r:id="rId47"/>
    <p:sldId id="312" r:id="rId48"/>
    <p:sldId id="331" r:id="rId49"/>
    <p:sldId id="315" r:id="rId50"/>
    <p:sldId id="328" r:id="rId51"/>
    <p:sldId id="330" r:id="rId52"/>
    <p:sldId id="342" r:id="rId53"/>
    <p:sldId id="314" r:id="rId54"/>
    <p:sldId id="279" r:id="rId55"/>
    <p:sldId id="298" r:id="rId56"/>
    <p:sldId id="282" r:id="rId57"/>
    <p:sldId id="283" r:id="rId58"/>
    <p:sldId id="284" r:id="rId59"/>
    <p:sldId id="285" r:id="rId60"/>
    <p:sldId id="273" r:id="rId61"/>
    <p:sldId id="280" r:id="rId62"/>
    <p:sldId id="271" r:id="rId63"/>
    <p:sldId id="308" r:id="rId64"/>
    <p:sldId id="309" r:id="rId65"/>
    <p:sldId id="274" r:id="rId66"/>
    <p:sldId id="272" r:id="rId67"/>
    <p:sldId id="275" r:id="rId68"/>
    <p:sldId id="286" r:id="rId69"/>
    <p:sldId id="287" r:id="rId70"/>
    <p:sldId id="276"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F316EE0-8B58-4A6D-A7CC-D23AA35B37A3}">
          <p14:sldIdLst>
            <p14:sldId id="256"/>
            <p14:sldId id="288"/>
            <p14:sldId id="291"/>
            <p14:sldId id="335"/>
            <p14:sldId id="268"/>
            <p14:sldId id="289"/>
            <p14:sldId id="290"/>
            <p14:sldId id="292"/>
            <p14:sldId id="296"/>
            <p14:sldId id="300"/>
            <p14:sldId id="297"/>
            <p14:sldId id="302"/>
            <p14:sldId id="303"/>
            <p14:sldId id="336"/>
            <p14:sldId id="299"/>
            <p14:sldId id="304"/>
            <p14:sldId id="305"/>
            <p14:sldId id="313"/>
            <p14:sldId id="270"/>
            <p14:sldId id="332"/>
            <p14:sldId id="337"/>
            <p14:sldId id="339"/>
            <p14:sldId id="338"/>
            <p14:sldId id="340"/>
            <p14:sldId id="341"/>
            <p14:sldId id="269"/>
            <p14:sldId id="306"/>
            <p14:sldId id="307"/>
            <p14:sldId id="333"/>
            <p14:sldId id="321"/>
            <p14:sldId id="301"/>
            <p14:sldId id="317"/>
            <p14:sldId id="316"/>
            <p14:sldId id="318"/>
            <p14:sldId id="319"/>
            <p14:sldId id="323"/>
            <p14:sldId id="324"/>
            <p14:sldId id="325"/>
            <p14:sldId id="326"/>
            <p14:sldId id="329"/>
            <p14:sldId id="327"/>
            <p14:sldId id="322"/>
            <p14:sldId id="320"/>
            <p14:sldId id="334"/>
            <p14:sldId id="310"/>
            <p14:sldId id="311"/>
            <p14:sldId id="312"/>
            <p14:sldId id="331"/>
            <p14:sldId id="315"/>
            <p14:sldId id="328"/>
            <p14:sldId id="330"/>
            <p14:sldId id="342"/>
          </p14:sldIdLst>
        </p14:section>
        <p14:section name="Misc." id="{0348A622-F540-4227-AC23-EF51801C81DC}">
          <p14:sldIdLst>
            <p14:sldId id="314"/>
            <p14:sldId id="279"/>
            <p14:sldId id="298"/>
            <p14:sldId id="282"/>
            <p14:sldId id="283"/>
            <p14:sldId id="284"/>
            <p14:sldId id="285"/>
            <p14:sldId id="273"/>
            <p14:sldId id="280"/>
            <p14:sldId id="271"/>
            <p14:sldId id="308"/>
            <p14:sldId id="309"/>
            <p14:sldId id="274"/>
            <p14:sldId id="272"/>
            <p14:sldId id="275"/>
            <p14:sldId id="286"/>
            <p14:sldId id="287"/>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DAA"/>
    <a:srgbClr val="C71585"/>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56" autoAdjust="0"/>
    <p:restoredTop sz="94660"/>
  </p:normalViewPr>
  <p:slideViewPr>
    <p:cSldViewPr snapToGrid="0">
      <p:cViewPr varScale="1">
        <p:scale>
          <a:sx n="71" d="100"/>
          <a:sy n="71" d="100"/>
        </p:scale>
        <p:origin x="402" y="60"/>
      </p:cViewPr>
      <p:guideLst/>
    </p:cSldViewPr>
  </p:slideViewPr>
  <p:notesTextViewPr>
    <p:cViewPr>
      <p:scale>
        <a:sx n="1" d="1"/>
        <a:sy n="1" d="1"/>
      </p:scale>
      <p:origin x="0" y="0"/>
    </p:cViewPr>
  </p:notesTextViewPr>
  <p:sorterViewPr>
    <p:cViewPr>
      <p:scale>
        <a:sx n="100" d="100"/>
        <a:sy n="100" d="100"/>
      </p:scale>
      <p:origin x="0" y="-394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sadoh\OneDrive\Documents\GitHub\dietarry_patterns\eg_data\NHANES\Laboratory_data\Ordination\Variance%20Exp.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percentStacked"/>
        <c:varyColors val="0"/>
        <c:ser>
          <c:idx val="1"/>
          <c:order val="0"/>
          <c:tx>
            <c:strRef>
              <c:f>Sheet1!$B$1</c:f>
              <c:strCache>
                <c:ptCount val="1"/>
                <c:pt idx="0">
                  <c:v>Normal</c:v>
                </c:pt>
              </c:strCache>
            </c:strRef>
          </c:tx>
          <c:spPr>
            <a:solidFill>
              <a:srgbClr val="66CDAA"/>
            </a:solidFill>
            <a:ln>
              <a:noFill/>
            </a:ln>
            <a:effectLst/>
          </c:spPr>
          <c:invertIfNegative val="0"/>
          <c:cat>
            <c:numRef>
              <c:f>Sheet1!$A$2:$A$22</c:f>
              <c:numCache>
                <c:formatCode>General</c:formatCode>
                <c:ptCount val="21"/>
                <c:pt idx="0">
                  <c:v>60</c:v>
                </c:pt>
                <c:pt idx="1">
                  <c:v>61</c:v>
                </c:pt>
                <c:pt idx="2">
                  <c:v>62</c:v>
                </c:pt>
                <c:pt idx="3">
                  <c:v>63</c:v>
                </c:pt>
                <c:pt idx="4">
                  <c:v>64</c:v>
                </c:pt>
                <c:pt idx="5">
                  <c:v>65</c:v>
                </c:pt>
                <c:pt idx="6">
                  <c:v>66</c:v>
                </c:pt>
                <c:pt idx="7">
                  <c:v>67</c:v>
                </c:pt>
                <c:pt idx="8">
                  <c:v>68</c:v>
                </c:pt>
                <c:pt idx="9">
                  <c:v>69</c:v>
                </c:pt>
                <c:pt idx="10">
                  <c:v>70</c:v>
                </c:pt>
                <c:pt idx="11">
                  <c:v>71</c:v>
                </c:pt>
                <c:pt idx="12">
                  <c:v>72</c:v>
                </c:pt>
                <c:pt idx="13">
                  <c:v>73</c:v>
                </c:pt>
                <c:pt idx="14">
                  <c:v>74</c:v>
                </c:pt>
                <c:pt idx="15">
                  <c:v>75</c:v>
                </c:pt>
                <c:pt idx="16">
                  <c:v>76</c:v>
                </c:pt>
                <c:pt idx="17">
                  <c:v>77</c:v>
                </c:pt>
                <c:pt idx="18">
                  <c:v>78</c:v>
                </c:pt>
                <c:pt idx="19">
                  <c:v>79</c:v>
                </c:pt>
                <c:pt idx="20">
                  <c:v>80</c:v>
                </c:pt>
              </c:numCache>
            </c:numRef>
          </c:cat>
          <c:val>
            <c:numRef>
              <c:f>Sheet1!$B$2:$B$22</c:f>
              <c:numCache>
                <c:formatCode>General</c:formatCode>
                <c:ptCount val="21"/>
                <c:pt idx="0">
                  <c:v>4</c:v>
                </c:pt>
                <c:pt idx="1">
                  <c:v>5</c:v>
                </c:pt>
                <c:pt idx="2">
                  <c:v>1</c:v>
                </c:pt>
                <c:pt idx="3">
                  <c:v>4</c:v>
                </c:pt>
                <c:pt idx="4">
                  <c:v>2</c:v>
                </c:pt>
                <c:pt idx="5">
                  <c:v>5</c:v>
                </c:pt>
                <c:pt idx="6">
                  <c:v>2</c:v>
                </c:pt>
                <c:pt idx="7">
                  <c:v>3</c:v>
                </c:pt>
                <c:pt idx="8">
                  <c:v>1</c:v>
                </c:pt>
                <c:pt idx="9">
                  <c:v>2</c:v>
                </c:pt>
                <c:pt idx="10">
                  <c:v>5</c:v>
                </c:pt>
                <c:pt idx="11">
                  <c:v>0</c:v>
                </c:pt>
                <c:pt idx="12">
                  <c:v>0</c:v>
                </c:pt>
                <c:pt idx="13">
                  <c:v>1</c:v>
                </c:pt>
                <c:pt idx="14">
                  <c:v>1</c:v>
                </c:pt>
                <c:pt idx="15">
                  <c:v>3</c:v>
                </c:pt>
                <c:pt idx="16">
                  <c:v>3</c:v>
                </c:pt>
                <c:pt idx="17">
                  <c:v>3</c:v>
                </c:pt>
                <c:pt idx="18">
                  <c:v>0</c:v>
                </c:pt>
                <c:pt idx="19">
                  <c:v>2</c:v>
                </c:pt>
                <c:pt idx="20">
                  <c:v>11</c:v>
                </c:pt>
              </c:numCache>
            </c:numRef>
          </c:val>
          <c:extLst>
            <c:ext xmlns:c16="http://schemas.microsoft.com/office/drawing/2014/chart" uri="{C3380CC4-5D6E-409C-BE32-E72D297353CC}">
              <c16:uniqueId val="{00000000-DEC3-440B-907B-46A80B7C5E50}"/>
            </c:ext>
          </c:extLst>
        </c:ser>
        <c:ser>
          <c:idx val="2"/>
          <c:order val="1"/>
          <c:tx>
            <c:strRef>
              <c:f>Sheet1!$C$1</c:f>
              <c:strCache>
                <c:ptCount val="1"/>
                <c:pt idx="0">
                  <c:v>Prediabetic</c:v>
                </c:pt>
              </c:strCache>
            </c:strRef>
          </c:tx>
          <c:spPr>
            <a:solidFill>
              <a:srgbClr val="FFC000"/>
            </a:solidFill>
            <a:ln>
              <a:noFill/>
            </a:ln>
            <a:effectLst/>
          </c:spPr>
          <c:invertIfNegative val="0"/>
          <c:cat>
            <c:numRef>
              <c:f>Sheet1!$A$2:$A$22</c:f>
              <c:numCache>
                <c:formatCode>General</c:formatCode>
                <c:ptCount val="21"/>
                <c:pt idx="0">
                  <c:v>60</c:v>
                </c:pt>
                <c:pt idx="1">
                  <c:v>61</c:v>
                </c:pt>
                <c:pt idx="2">
                  <c:v>62</c:v>
                </c:pt>
                <c:pt idx="3">
                  <c:v>63</c:v>
                </c:pt>
                <c:pt idx="4">
                  <c:v>64</c:v>
                </c:pt>
                <c:pt idx="5">
                  <c:v>65</c:v>
                </c:pt>
                <c:pt idx="6">
                  <c:v>66</c:v>
                </c:pt>
                <c:pt idx="7">
                  <c:v>67</c:v>
                </c:pt>
                <c:pt idx="8">
                  <c:v>68</c:v>
                </c:pt>
                <c:pt idx="9">
                  <c:v>69</c:v>
                </c:pt>
                <c:pt idx="10">
                  <c:v>70</c:v>
                </c:pt>
                <c:pt idx="11">
                  <c:v>71</c:v>
                </c:pt>
                <c:pt idx="12">
                  <c:v>72</c:v>
                </c:pt>
                <c:pt idx="13">
                  <c:v>73</c:v>
                </c:pt>
                <c:pt idx="14">
                  <c:v>74</c:v>
                </c:pt>
                <c:pt idx="15">
                  <c:v>75</c:v>
                </c:pt>
                <c:pt idx="16">
                  <c:v>76</c:v>
                </c:pt>
                <c:pt idx="17">
                  <c:v>77</c:v>
                </c:pt>
                <c:pt idx="18">
                  <c:v>78</c:v>
                </c:pt>
                <c:pt idx="19">
                  <c:v>79</c:v>
                </c:pt>
                <c:pt idx="20">
                  <c:v>80</c:v>
                </c:pt>
              </c:numCache>
            </c:numRef>
          </c:cat>
          <c:val>
            <c:numRef>
              <c:f>Sheet1!$C$2:$C$22</c:f>
              <c:numCache>
                <c:formatCode>General</c:formatCode>
                <c:ptCount val="21"/>
                <c:pt idx="0">
                  <c:v>7</c:v>
                </c:pt>
                <c:pt idx="1">
                  <c:v>12</c:v>
                </c:pt>
                <c:pt idx="2">
                  <c:v>9</c:v>
                </c:pt>
                <c:pt idx="3">
                  <c:v>1</c:v>
                </c:pt>
                <c:pt idx="4">
                  <c:v>7</c:v>
                </c:pt>
                <c:pt idx="5">
                  <c:v>5</c:v>
                </c:pt>
                <c:pt idx="6">
                  <c:v>11</c:v>
                </c:pt>
                <c:pt idx="7">
                  <c:v>6</c:v>
                </c:pt>
                <c:pt idx="8">
                  <c:v>5</c:v>
                </c:pt>
                <c:pt idx="9">
                  <c:v>10</c:v>
                </c:pt>
                <c:pt idx="10">
                  <c:v>9</c:v>
                </c:pt>
                <c:pt idx="11">
                  <c:v>4</c:v>
                </c:pt>
                <c:pt idx="12">
                  <c:v>8</c:v>
                </c:pt>
                <c:pt idx="13">
                  <c:v>4</c:v>
                </c:pt>
                <c:pt idx="14">
                  <c:v>7</c:v>
                </c:pt>
                <c:pt idx="15">
                  <c:v>6</c:v>
                </c:pt>
                <c:pt idx="16">
                  <c:v>6</c:v>
                </c:pt>
                <c:pt idx="17">
                  <c:v>3</c:v>
                </c:pt>
                <c:pt idx="18">
                  <c:v>4</c:v>
                </c:pt>
                <c:pt idx="19">
                  <c:v>3</c:v>
                </c:pt>
                <c:pt idx="20">
                  <c:v>20</c:v>
                </c:pt>
              </c:numCache>
            </c:numRef>
          </c:val>
          <c:extLst>
            <c:ext xmlns:c16="http://schemas.microsoft.com/office/drawing/2014/chart" uri="{C3380CC4-5D6E-409C-BE32-E72D297353CC}">
              <c16:uniqueId val="{00000001-DEC3-440B-907B-46A80B7C5E50}"/>
            </c:ext>
          </c:extLst>
        </c:ser>
        <c:ser>
          <c:idx val="3"/>
          <c:order val="2"/>
          <c:tx>
            <c:strRef>
              <c:f>Sheet1!$D$1</c:f>
              <c:strCache>
                <c:ptCount val="1"/>
                <c:pt idx="0">
                  <c:v>Diabetic</c:v>
                </c:pt>
              </c:strCache>
            </c:strRef>
          </c:tx>
          <c:spPr>
            <a:solidFill>
              <a:schemeClr val="accent6">
                <a:lumMod val="60000"/>
              </a:schemeClr>
            </a:solidFill>
            <a:ln>
              <a:noFill/>
            </a:ln>
            <a:effectLst/>
          </c:spPr>
          <c:invertIfNegative val="0"/>
          <c:cat>
            <c:numRef>
              <c:f>Sheet1!$A$2:$A$22</c:f>
              <c:numCache>
                <c:formatCode>General</c:formatCode>
                <c:ptCount val="21"/>
                <c:pt idx="0">
                  <c:v>60</c:v>
                </c:pt>
                <c:pt idx="1">
                  <c:v>61</c:v>
                </c:pt>
                <c:pt idx="2">
                  <c:v>62</c:v>
                </c:pt>
                <c:pt idx="3">
                  <c:v>63</c:v>
                </c:pt>
                <c:pt idx="4">
                  <c:v>64</c:v>
                </c:pt>
                <c:pt idx="5">
                  <c:v>65</c:v>
                </c:pt>
                <c:pt idx="6">
                  <c:v>66</c:v>
                </c:pt>
                <c:pt idx="7">
                  <c:v>67</c:v>
                </c:pt>
                <c:pt idx="8">
                  <c:v>68</c:v>
                </c:pt>
                <c:pt idx="9">
                  <c:v>69</c:v>
                </c:pt>
                <c:pt idx="10">
                  <c:v>70</c:v>
                </c:pt>
                <c:pt idx="11">
                  <c:v>71</c:v>
                </c:pt>
                <c:pt idx="12">
                  <c:v>72</c:v>
                </c:pt>
                <c:pt idx="13">
                  <c:v>73</c:v>
                </c:pt>
                <c:pt idx="14">
                  <c:v>74</c:v>
                </c:pt>
                <c:pt idx="15">
                  <c:v>75</c:v>
                </c:pt>
                <c:pt idx="16">
                  <c:v>76</c:v>
                </c:pt>
                <c:pt idx="17">
                  <c:v>77</c:v>
                </c:pt>
                <c:pt idx="18">
                  <c:v>78</c:v>
                </c:pt>
                <c:pt idx="19">
                  <c:v>79</c:v>
                </c:pt>
                <c:pt idx="20">
                  <c:v>80</c:v>
                </c:pt>
              </c:numCache>
            </c:numRef>
          </c:cat>
          <c:val>
            <c:numRef>
              <c:f>Sheet1!$D$2:$D$22</c:f>
              <c:numCache>
                <c:formatCode>General</c:formatCode>
                <c:ptCount val="21"/>
                <c:pt idx="0">
                  <c:v>6</c:v>
                </c:pt>
                <c:pt idx="1">
                  <c:v>5</c:v>
                </c:pt>
                <c:pt idx="2">
                  <c:v>4</c:v>
                </c:pt>
                <c:pt idx="3">
                  <c:v>7</c:v>
                </c:pt>
                <c:pt idx="4">
                  <c:v>4</c:v>
                </c:pt>
                <c:pt idx="5">
                  <c:v>7</c:v>
                </c:pt>
                <c:pt idx="6">
                  <c:v>1</c:v>
                </c:pt>
                <c:pt idx="7">
                  <c:v>2</c:v>
                </c:pt>
                <c:pt idx="8">
                  <c:v>2</c:v>
                </c:pt>
                <c:pt idx="9">
                  <c:v>1</c:v>
                </c:pt>
                <c:pt idx="10">
                  <c:v>1</c:v>
                </c:pt>
                <c:pt idx="11">
                  <c:v>7</c:v>
                </c:pt>
                <c:pt idx="12">
                  <c:v>3</c:v>
                </c:pt>
                <c:pt idx="13">
                  <c:v>4</c:v>
                </c:pt>
                <c:pt idx="14">
                  <c:v>4</c:v>
                </c:pt>
                <c:pt idx="15">
                  <c:v>2</c:v>
                </c:pt>
                <c:pt idx="16">
                  <c:v>0</c:v>
                </c:pt>
                <c:pt idx="17">
                  <c:v>1</c:v>
                </c:pt>
                <c:pt idx="18">
                  <c:v>2</c:v>
                </c:pt>
                <c:pt idx="19">
                  <c:v>0</c:v>
                </c:pt>
                <c:pt idx="20">
                  <c:v>12</c:v>
                </c:pt>
              </c:numCache>
            </c:numRef>
          </c:val>
          <c:extLst>
            <c:ext xmlns:c16="http://schemas.microsoft.com/office/drawing/2014/chart" uri="{C3380CC4-5D6E-409C-BE32-E72D297353CC}">
              <c16:uniqueId val="{00000002-DEC3-440B-907B-46A80B7C5E50}"/>
            </c:ext>
          </c:extLst>
        </c:ser>
        <c:dLbls>
          <c:showLegendKey val="0"/>
          <c:showVal val="0"/>
          <c:showCatName val="0"/>
          <c:showSerName val="0"/>
          <c:showPercent val="0"/>
          <c:showBubbleSize val="0"/>
        </c:dLbls>
        <c:gapWidth val="150"/>
        <c:overlap val="100"/>
        <c:axId val="544531208"/>
        <c:axId val="544532520"/>
      </c:barChart>
      <c:catAx>
        <c:axId val="544531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44532520"/>
        <c:crosses val="autoZero"/>
        <c:auto val="1"/>
        <c:lblAlgn val="ctr"/>
        <c:lblOffset val="100"/>
        <c:noMultiLvlLbl val="0"/>
      </c:catAx>
      <c:valAx>
        <c:axId val="5445325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44531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latin typeface="Arial" panose="020B0604020202020204" pitchFamily="34" charset="0"/>
          <a:cs typeface="Arial" panose="020B0604020202020204" pitchFamily="34"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779217629056317"/>
          <c:y val="8.7995183059382864E-2"/>
          <c:w val="0.63866603753182538"/>
          <c:h val="0.60675206643945623"/>
        </c:manualLayout>
      </c:layout>
      <c:lineChart>
        <c:grouping val="standard"/>
        <c:varyColors val="0"/>
        <c:ser>
          <c:idx val="0"/>
          <c:order val="0"/>
          <c:tx>
            <c:strRef>
              <c:f>Sheet1!$C$2</c:f>
              <c:strCache>
                <c:ptCount val="1"/>
                <c:pt idx="0">
                  <c:v>Axis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Sheet1!$C$3:$C$10</c:f>
              <c:numCache>
                <c:formatCode>General</c:formatCode>
                <c:ptCount val="8"/>
                <c:pt idx="0">
                  <c:v>3.9</c:v>
                </c:pt>
                <c:pt idx="1">
                  <c:v>3.2</c:v>
                </c:pt>
                <c:pt idx="2">
                  <c:v>4.8</c:v>
                </c:pt>
                <c:pt idx="3">
                  <c:v>3.5</c:v>
                </c:pt>
                <c:pt idx="4" formatCode="0.0">
                  <c:v>3.9542746545876799</c:v>
                </c:pt>
                <c:pt idx="5" formatCode="0.0">
                  <c:v>3.4829880318681998</c:v>
                </c:pt>
                <c:pt idx="6" formatCode="0.0">
                  <c:v>3.9074108373495204</c:v>
                </c:pt>
                <c:pt idx="7" formatCode="0.0">
                  <c:v>3.2902051425716401</c:v>
                </c:pt>
              </c:numCache>
            </c:numRef>
          </c:val>
          <c:smooth val="0"/>
          <c:extLst>
            <c:ext xmlns:c16="http://schemas.microsoft.com/office/drawing/2014/chart" uri="{C3380CC4-5D6E-409C-BE32-E72D297353CC}">
              <c16:uniqueId val="{00000000-77FF-4E7B-A97A-E9E9905BB291}"/>
            </c:ext>
          </c:extLst>
        </c:ser>
        <c:ser>
          <c:idx val="1"/>
          <c:order val="1"/>
          <c:tx>
            <c:strRef>
              <c:f>Sheet1!$D$2</c:f>
              <c:strCache>
                <c:ptCount val="1"/>
                <c:pt idx="0">
                  <c:v>Axis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Sheet1!$D$3:$D$10</c:f>
              <c:numCache>
                <c:formatCode>General</c:formatCode>
                <c:ptCount val="8"/>
                <c:pt idx="0">
                  <c:v>3.6</c:v>
                </c:pt>
                <c:pt idx="1">
                  <c:v>2.9</c:v>
                </c:pt>
                <c:pt idx="2">
                  <c:v>3.1</c:v>
                </c:pt>
                <c:pt idx="3">
                  <c:v>3</c:v>
                </c:pt>
                <c:pt idx="4" formatCode="0.0">
                  <c:v>3.7044773892449401</c:v>
                </c:pt>
                <c:pt idx="5" formatCode="0.0">
                  <c:v>2.9588064805526901</c:v>
                </c:pt>
                <c:pt idx="6" formatCode="0.0">
                  <c:v>3.4968255181406303</c:v>
                </c:pt>
                <c:pt idx="7" formatCode="0.0">
                  <c:v>2.6632395646743201</c:v>
                </c:pt>
              </c:numCache>
            </c:numRef>
          </c:val>
          <c:smooth val="0"/>
          <c:extLst>
            <c:ext xmlns:c16="http://schemas.microsoft.com/office/drawing/2014/chart" uri="{C3380CC4-5D6E-409C-BE32-E72D297353CC}">
              <c16:uniqueId val="{00000001-77FF-4E7B-A97A-E9E9905BB291}"/>
            </c:ext>
          </c:extLst>
        </c:ser>
        <c:ser>
          <c:idx val="2"/>
          <c:order val="2"/>
          <c:tx>
            <c:strRef>
              <c:f>Sheet1!$E$2</c:f>
              <c:strCache>
                <c:ptCount val="1"/>
                <c:pt idx="0">
                  <c:v>Axis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Sheet1!$E$3:$E$10</c:f>
              <c:numCache>
                <c:formatCode>General</c:formatCode>
                <c:ptCount val="8"/>
                <c:pt idx="0">
                  <c:v>3.1</c:v>
                </c:pt>
                <c:pt idx="1">
                  <c:v>2.7</c:v>
                </c:pt>
                <c:pt idx="2">
                  <c:v>2.7</c:v>
                </c:pt>
                <c:pt idx="3">
                  <c:v>2.7</c:v>
                </c:pt>
                <c:pt idx="4" formatCode="0.0">
                  <c:v>3.13077568925558</c:v>
                </c:pt>
                <c:pt idx="5" formatCode="0.0">
                  <c:v>2.59992914349113</c:v>
                </c:pt>
                <c:pt idx="6" formatCode="0.0">
                  <c:v>2.8139372111961301</c:v>
                </c:pt>
                <c:pt idx="7" formatCode="0.0">
                  <c:v>2.61424555031211</c:v>
                </c:pt>
              </c:numCache>
            </c:numRef>
          </c:val>
          <c:smooth val="0"/>
          <c:extLst>
            <c:ext xmlns:c16="http://schemas.microsoft.com/office/drawing/2014/chart" uri="{C3380CC4-5D6E-409C-BE32-E72D297353CC}">
              <c16:uniqueId val="{00000002-77FF-4E7B-A97A-E9E9905BB291}"/>
            </c:ext>
          </c:extLst>
        </c:ser>
        <c:ser>
          <c:idx val="3"/>
          <c:order val="3"/>
          <c:tx>
            <c:strRef>
              <c:f>Sheet1!$F$2</c:f>
              <c:strCache>
                <c:ptCount val="1"/>
                <c:pt idx="0">
                  <c:v>Axis 4</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Sheet1!$F$3:$F$10</c:f>
              <c:numCache>
                <c:formatCode>General</c:formatCode>
                <c:ptCount val="8"/>
                <c:pt idx="0">
                  <c:v>2.8</c:v>
                </c:pt>
                <c:pt idx="1">
                  <c:v>2.5</c:v>
                </c:pt>
                <c:pt idx="2">
                  <c:v>2.6</c:v>
                </c:pt>
                <c:pt idx="3">
                  <c:v>2.6</c:v>
                </c:pt>
                <c:pt idx="4" formatCode="0.0">
                  <c:v>2.6636741137453099</c:v>
                </c:pt>
                <c:pt idx="5" formatCode="0.0">
                  <c:v>2.43118611590597</c:v>
                </c:pt>
                <c:pt idx="6" formatCode="0.0">
                  <c:v>2.71275387200351</c:v>
                </c:pt>
                <c:pt idx="7" formatCode="0.0">
                  <c:v>2.2847314618658898</c:v>
                </c:pt>
              </c:numCache>
            </c:numRef>
          </c:val>
          <c:smooth val="0"/>
          <c:extLst>
            <c:ext xmlns:c16="http://schemas.microsoft.com/office/drawing/2014/chart" uri="{C3380CC4-5D6E-409C-BE32-E72D297353CC}">
              <c16:uniqueId val="{00000003-77FF-4E7B-A97A-E9E9905BB291}"/>
            </c:ext>
          </c:extLst>
        </c:ser>
        <c:dLbls>
          <c:showLegendKey val="0"/>
          <c:showVal val="0"/>
          <c:showCatName val="0"/>
          <c:showSerName val="0"/>
          <c:showPercent val="0"/>
          <c:showBubbleSize val="0"/>
        </c:dLbls>
        <c:marker val="1"/>
        <c:smooth val="0"/>
        <c:axId val="828559552"/>
        <c:axId val="828555616"/>
      </c:lineChart>
      <c:catAx>
        <c:axId val="82855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28555616"/>
        <c:crosses val="autoZero"/>
        <c:auto val="1"/>
        <c:lblAlgn val="ctr"/>
        <c:lblOffset val="100"/>
        <c:noMultiLvlLbl val="0"/>
      </c:catAx>
      <c:valAx>
        <c:axId val="828555616"/>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 variance explained</a:t>
                </a:r>
              </a:p>
            </c:rich>
          </c:tx>
          <c:layout>
            <c:manualLayout>
              <c:xMode val="edge"/>
              <c:yMode val="edge"/>
              <c:x val="1.4361713557735108E-2"/>
              <c:y val="0.35690262597772293"/>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28559552"/>
        <c:crosses val="autoZero"/>
        <c:crossBetween val="between"/>
      </c:valAx>
      <c:spPr>
        <a:noFill/>
        <a:ln>
          <a:solidFill>
            <a:srgbClr val="D9D9D9"/>
          </a:solidFill>
        </a:ln>
        <a:effectLst/>
      </c:spPr>
    </c:plotArea>
    <c:legend>
      <c:legendPos val="b"/>
      <c:layout>
        <c:manualLayout>
          <c:xMode val="edge"/>
          <c:yMode val="edge"/>
          <c:x val="0.78702566673547825"/>
          <c:y val="0.18127002781368748"/>
          <c:w val="0.18227648510228353"/>
          <c:h val="0.4168880009401810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solidFill>
      <a:schemeClr val="bg1"/>
    </a:solidFill>
    <a:ln w="9525" cap="flat" cmpd="sng" algn="ctr">
      <a:noFill/>
      <a:round/>
    </a:ln>
    <a:effectLst/>
  </c:spPr>
  <c:txPr>
    <a:bodyPr/>
    <a:lstStyle/>
    <a:p>
      <a:pPr>
        <a:defRPr sz="1200"/>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DF38-1837-82AC-619E-95DA00512D7B}"/>
              </a:ext>
            </a:extLst>
          </p:cNvPr>
          <p:cNvSpPr>
            <a:spLocks noGrp="1"/>
          </p:cNvSpPr>
          <p:nvPr>
            <p:ph type="ctrTitle"/>
          </p:nvPr>
        </p:nvSpPr>
        <p:spPr>
          <a:xfrm>
            <a:off x="1524000" y="1122363"/>
            <a:ext cx="9144000" cy="2387600"/>
          </a:xfrm>
        </p:spPr>
        <p:txBody>
          <a:bodyPr anchor="b">
            <a:normAutofit/>
          </a:bodyPr>
          <a:lstStyle>
            <a:lvl1pPr algn="ctr">
              <a:defRPr sz="5000">
                <a:latin typeface="Amasis MT Pro Black" panose="02040A04050005020304" pitchFamily="18" charset="0"/>
                <a:cs typeface="Aharoni" panose="02010803020104030203" pitchFamily="2" charset="-79"/>
              </a:defRPr>
            </a:lvl1pPr>
          </a:lstStyle>
          <a:p>
            <a:r>
              <a:rPr lang="en-US"/>
              <a:t>Click to edit Master title style</a:t>
            </a:r>
          </a:p>
        </p:txBody>
      </p:sp>
      <p:sp>
        <p:nvSpPr>
          <p:cNvPr id="3" name="Subtitle 2">
            <a:extLst>
              <a:ext uri="{FF2B5EF4-FFF2-40B4-BE49-F238E27FC236}">
                <a16:creationId xmlns:a16="http://schemas.microsoft.com/office/drawing/2014/main" id="{DD94A95C-E467-D25B-C9C3-E6EFA5B12356}"/>
              </a:ext>
            </a:extLst>
          </p:cNvPr>
          <p:cNvSpPr>
            <a:spLocks noGrp="1"/>
          </p:cNvSpPr>
          <p:nvPr>
            <p:ph type="subTitle" idx="1"/>
          </p:nvPr>
        </p:nvSpPr>
        <p:spPr>
          <a:xfrm>
            <a:off x="1524000" y="3602038"/>
            <a:ext cx="9144000" cy="1655762"/>
          </a:xfrm>
        </p:spPr>
        <p:txBody>
          <a:bodyPr/>
          <a:lstStyle>
            <a:lvl1pPr marL="0" indent="0" algn="ctr">
              <a:buNone/>
              <a:defRPr sz="2400">
                <a:latin typeface="Abadi" panose="020B06040201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5D9A47-C44E-5618-A194-599D9FBB8D14}"/>
              </a:ext>
            </a:extLst>
          </p:cNvPr>
          <p:cNvSpPr>
            <a:spLocks noGrp="1"/>
          </p:cNvSpPr>
          <p:nvPr>
            <p:ph type="dt" sz="half" idx="10"/>
          </p:nvPr>
        </p:nvSpPr>
        <p:spPr/>
        <p:txBody>
          <a:bodyPr/>
          <a:lstStyle>
            <a:lvl1pPr>
              <a:defRPr>
                <a:latin typeface="Abadi" panose="020B0604020104020204" pitchFamily="34" charset="0"/>
              </a:defRPr>
            </a:lvl1pPr>
          </a:lstStyle>
          <a:p>
            <a:fld id="{D37C2CC6-8D09-460E-A36A-8BF1F4A55F79}" type="datetimeFigureOut">
              <a:rPr lang="en-US" smtClean="0"/>
              <a:pPr/>
              <a:t>11/3/2022</a:t>
            </a:fld>
            <a:endParaRPr lang="en-US" dirty="0"/>
          </a:p>
        </p:txBody>
      </p:sp>
      <p:sp>
        <p:nvSpPr>
          <p:cNvPr id="5" name="Footer Placeholder 4">
            <a:extLst>
              <a:ext uri="{FF2B5EF4-FFF2-40B4-BE49-F238E27FC236}">
                <a16:creationId xmlns:a16="http://schemas.microsoft.com/office/drawing/2014/main" id="{1FCCA90F-38AE-6174-640C-229A5E8C10C3}"/>
              </a:ext>
            </a:extLst>
          </p:cNvPr>
          <p:cNvSpPr>
            <a:spLocks noGrp="1"/>
          </p:cNvSpPr>
          <p:nvPr>
            <p:ph type="ftr" sz="quarter" idx="11"/>
          </p:nvPr>
        </p:nvSpPr>
        <p:spPr/>
        <p:txBody>
          <a:bodyPr/>
          <a:lstStyle>
            <a:lvl1pPr>
              <a:defRPr>
                <a:latin typeface="Abadi" panose="020B0604020104020204" pitchFamily="34" charset="0"/>
              </a:defRPr>
            </a:lvl1pPr>
          </a:lstStyle>
          <a:p>
            <a:endParaRPr lang="en-US" dirty="0"/>
          </a:p>
        </p:txBody>
      </p:sp>
      <p:sp>
        <p:nvSpPr>
          <p:cNvPr id="6" name="Slide Number Placeholder 5">
            <a:extLst>
              <a:ext uri="{FF2B5EF4-FFF2-40B4-BE49-F238E27FC236}">
                <a16:creationId xmlns:a16="http://schemas.microsoft.com/office/drawing/2014/main" id="{77D0A4FB-794F-5776-8EED-579C07EF3BA4}"/>
              </a:ext>
            </a:extLst>
          </p:cNvPr>
          <p:cNvSpPr>
            <a:spLocks noGrp="1"/>
          </p:cNvSpPr>
          <p:nvPr>
            <p:ph type="sldNum" sz="quarter" idx="12"/>
          </p:nvPr>
        </p:nvSpPr>
        <p:spPr/>
        <p:txBody>
          <a:bodyPr/>
          <a:lstStyle>
            <a:lvl1pPr>
              <a:defRPr>
                <a:latin typeface="Abadi" panose="020B0604020104020204" pitchFamily="34" charset="0"/>
              </a:defRPr>
            </a:lvl1pPr>
          </a:lstStyle>
          <a:p>
            <a:fld id="{76EA74F9-FD14-4293-9E29-B117371A6FCF}" type="slidenum">
              <a:rPr lang="en-US" smtClean="0"/>
              <a:pPr/>
              <a:t>‹#›</a:t>
            </a:fld>
            <a:endParaRPr lang="en-US" dirty="0"/>
          </a:p>
        </p:txBody>
      </p:sp>
    </p:spTree>
    <p:extLst>
      <p:ext uri="{BB962C8B-B14F-4D97-AF65-F5344CB8AC3E}">
        <p14:creationId xmlns:p14="http://schemas.microsoft.com/office/powerpoint/2010/main" val="999520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EE3B-8A99-A183-1E7D-5F7F5A074D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FF8E3C-D1CB-5938-0C15-77E4FC79E3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348768-389B-BF83-A6C2-E9D204933728}"/>
              </a:ext>
            </a:extLst>
          </p:cNvPr>
          <p:cNvSpPr>
            <a:spLocks noGrp="1"/>
          </p:cNvSpPr>
          <p:nvPr>
            <p:ph type="dt" sz="half" idx="10"/>
          </p:nvPr>
        </p:nvSpPr>
        <p:spPr/>
        <p:txBody>
          <a:bodyPr/>
          <a:lstStyle/>
          <a:p>
            <a:fld id="{D37C2CC6-8D09-460E-A36A-8BF1F4A55F79}" type="datetimeFigureOut">
              <a:rPr lang="en-US" smtClean="0"/>
              <a:t>11/3/2022</a:t>
            </a:fld>
            <a:endParaRPr lang="en-US" dirty="0"/>
          </a:p>
        </p:txBody>
      </p:sp>
      <p:sp>
        <p:nvSpPr>
          <p:cNvPr id="5" name="Footer Placeholder 4">
            <a:extLst>
              <a:ext uri="{FF2B5EF4-FFF2-40B4-BE49-F238E27FC236}">
                <a16:creationId xmlns:a16="http://schemas.microsoft.com/office/drawing/2014/main" id="{ECC721B3-CEC4-AE87-3285-FAA1F14C8A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8CCE72-4F9E-2D82-1B40-C105289ADBBC}"/>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396520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27F899-FE6A-6C82-7D65-C2FA264A6F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2E7A26-801F-2DF5-EACA-59682DF238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51F20-59FD-EF88-D975-1B827FF6C8B6}"/>
              </a:ext>
            </a:extLst>
          </p:cNvPr>
          <p:cNvSpPr>
            <a:spLocks noGrp="1"/>
          </p:cNvSpPr>
          <p:nvPr>
            <p:ph type="dt" sz="half" idx="10"/>
          </p:nvPr>
        </p:nvSpPr>
        <p:spPr/>
        <p:txBody>
          <a:bodyPr/>
          <a:lstStyle/>
          <a:p>
            <a:fld id="{D37C2CC6-8D09-460E-A36A-8BF1F4A55F79}" type="datetimeFigureOut">
              <a:rPr lang="en-US" smtClean="0"/>
              <a:t>11/3/2022</a:t>
            </a:fld>
            <a:endParaRPr lang="en-US" dirty="0"/>
          </a:p>
        </p:txBody>
      </p:sp>
      <p:sp>
        <p:nvSpPr>
          <p:cNvPr id="5" name="Footer Placeholder 4">
            <a:extLst>
              <a:ext uri="{FF2B5EF4-FFF2-40B4-BE49-F238E27FC236}">
                <a16:creationId xmlns:a16="http://schemas.microsoft.com/office/drawing/2014/main" id="{05644CF6-BD4F-5D80-7EF8-D47070B1115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612DA5-9BDA-2A78-9C44-F4BDED9E32CD}"/>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314599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5E56A-A5F2-ED29-A5CE-2B6DEE034827}"/>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83FABBB-98F3-A536-DD1E-D4261317950C}"/>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682A24-7A8A-80AD-6D8F-9FEB759B4301}"/>
              </a:ext>
            </a:extLst>
          </p:cNvPr>
          <p:cNvSpPr>
            <a:spLocks noGrp="1"/>
          </p:cNvSpPr>
          <p:nvPr>
            <p:ph type="dt" sz="half" idx="10"/>
          </p:nvPr>
        </p:nvSpPr>
        <p:spPr/>
        <p:txBody>
          <a:bodyPr/>
          <a:lstStyle>
            <a:lvl1pPr>
              <a:defRPr>
                <a:latin typeface="Abadi" panose="020B0604020104020204" pitchFamily="34" charset="0"/>
              </a:defRPr>
            </a:lvl1pPr>
          </a:lstStyle>
          <a:p>
            <a:fld id="{D37C2CC6-8D09-460E-A36A-8BF1F4A55F79}" type="datetimeFigureOut">
              <a:rPr lang="en-US" smtClean="0"/>
              <a:pPr/>
              <a:t>11/3/2022</a:t>
            </a:fld>
            <a:endParaRPr lang="en-US" dirty="0"/>
          </a:p>
        </p:txBody>
      </p:sp>
      <p:sp>
        <p:nvSpPr>
          <p:cNvPr id="5" name="Footer Placeholder 4">
            <a:extLst>
              <a:ext uri="{FF2B5EF4-FFF2-40B4-BE49-F238E27FC236}">
                <a16:creationId xmlns:a16="http://schemas.microsoft.com/office/drawing/2014/main" id="{25C2E7B8-09D2-9A77-1855-B19ED1CF85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724863-9A7D-17D5-5AEC-B1E347B966E0}"/>
              </a:ext>
            </a:extLst>
          </p:cNvPr>
          <p:cNvSpPr>
            <a:spLocks noGrp="1"/>
          </p:cNvSpPr>
          <p:nvPr>
            <p:ph type="sldNum" sz="quarter" idx="12"/>
          </p:nvPr>
        </p:nvSpPr>
        <p:spPr/>
        <p:txBody>
          <a:bodyPr/>
          <a:lstStyle>
            <a:lvl1pPr>
              <a:defRPr>
                <a:latin typeface="Abadi" panose="020B0604020104020204" pitchFamily="34" charset="0"/>
              </a:defRPr>
            </a:lvl1pPr>
          </a:lstStyle>
          <a:p>
            <a:fld id="{76EA74F9-FD14-4293-9E29-B117371A6FCF}" type="slidenum">
              <a:rPr lang="en-US" smtClean="0"/>
              <a:pPr/>
              <a:t>‹#›</a:t>
            </a:fld>
            <a:endParaRPr lang="en-US" dirty="0"/>
          </a:p>
        </p:txBody>
      </p:sp>
    </p:spTree>
    <p:extLst>
      <p:ext uri="{BB962C8B-B14F-4D97-AF65-F5344CB8AC3E}">
        <p14:creationId xmlns:p14="http://schemas.microsoft.com/office/powerpoint/2010/main" val="2039499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603E-ADFF-0C5E-F8F8-2220A41099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FCC2DD-8482-C8AC-20A7-9740FBA4F5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8190DC-D8F9-8CCD-273A-7B0EE6E26242}"/>
              </a:ext>
            </a:extLst>
          </p:cNvPr>
          <p:cNvSpPr>
            <a:spLocks noGrp="1"/>
          </p:cNvSpPr>
          <p:nvPr>
            <p:ph type="dt" sz="half" idx="10"/>
          </p:nvPr>
        </p:nvSpPr>
        <p:spPr/>
        <p:txBody>
          <a:bodyPr/>
          <a:lstStyle/>
          <a:p>
            <a:fld id="{D37C2CC6-8D09-460E-A36A-8BF1F4A55F79}" type="datetimeFigureOut">
              <a:rPr lang="en-US" smtClean="0"/>
              <a:t>11/3/2022</a:t>
            </a:fld>
            <a:endParaRPr lang="en-US" dirty="0"/>
          </a:p>
        </p:txBody>
      </p:sp>
      <p:sp>
        <p:nvSpPr>
          <p:cNvPr id="5" name="Footer Placeholder 4">
            <a:extLst>
              <a:ext uri="{FF2B5EF4-FFF2-40B4-BE49-F238E27FC236}">
                <a16:creationId xmlns:a16="http://schemas.microsoft.com/office/drawing/2014/main" id="{6E7B9436-91F3-705A-E74E-9821ACDE9D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486E070-50C1-71CF-6B1C-0F0F0FC2674C}"/>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145461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C730-D8A4-416C-DE55-48F1B83D4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A7CC-6319-6EA6-C87D-C5150B02B0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353898-4E69-564E-8041-FD8383B329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206950-4C69-7930-B7AE-BE066046C4F4}"/>
              </a:ext>
            </a:extLst>
          </p:cNvPr>
          <p:cNvSpPr>
            <a:spLocks noGrp="1"/>
          </p:cNvSpPr>
          <p:nvPr>
            <p:ph type="dt" sz="half" idx="10"/>
          </p:nvPr>
        </p:nvSpPr>
        <p:spPr/>
        <p:txBody>
          <a:bodyPr/>
          <a:lstStyle/>
          <a:p>
            <a:fld id="{D37C2CC6-8D09-460E-A36A-8BF1F4A55F79}" type="datetimeFigureOut">
              <a:rPr lang="en-US" smtClean="0"/>
              <a:t>11/3/2022</a:t>
            </a:fld>
            <a:endParaRPr lang="en-US" dirty="0"/>
          </a:p>
        </p:txBody>
      </p:sp>
      <p:sp>
        <p:nvSpPr>
          <p:cNvPr id="6" name="Footer Placeholder 5">
            <a:extLst>
              <a:ext uri="{FF2B5EF4-FFF2-40B4-BE49-F238E27FC236}">
                <a16:creationId xmlns:a16="http://schemas.microsoft.com/office/drawing/2014/main" id="{4CE165C2-B804-BCD8-FA3F-FC811448538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EB711B-9C00-14D0-4A89-49BB7B5C55B4}"/>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86137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5953C-1C6E-1810-680B-3501A4EE99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99A4B6-6BAB-F767-1AA0-97050F0204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7C2121-C3E8-DCFC-D8D5-759E40E6B5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901827-52AD-77C9-8330-D8701F159C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7ECE90-D501-764F-C103-B60C905493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B98A82-CEDD-A35A-7DB4-CB694A641EE1}"/>
              </a:ext>
            </a:extLst>
          </p:cNvPr>
          <p:cNvSpPr>
            <a:spLocks noGrp="1"/>
          </p:cNvSpPr>
          <p:nvPr>
            <p:ph type="dt" sz="half" idx="10"/>
          </p:nvPr>
        </p:nvSpPr>
        <p:spPr/>
        <p:txBody>
          <a:bodyPr/>
          <a:lstStyle/>
          <a:p>
            <a:fld id="{D37C2CC6-8D09-460E-A36A-8BF1F4A55F79}" type="datetimeFigureOut">
              <a:rPr lang="en-US" smtClean="0"/>
              <a:t>11/3/2022</a:t>
            </a:fld>
            <a:endParaRPr lang="en-US" dirty="0"/>
          </a:p>
        </p:txBody>
      </p:sp>
      <p:sp>
        <p:nvSpPr>
          <p:cNvPr id="8" name="Footer Placeholder 7">
            <a:extLst>
              <a:ext uri="{FF2B5EF4-FFF2-40B4-BE49-F238E27FC236}">
                <a16:creationId xmlns:a16="http://schemas.microsoft.com/office/drawing/2014/main" id="{89A58215-BC24-964D-52AA-34F5CE90685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7931C31-0140-CE25-2EFF-EA473C594BF9}"/>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3891652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9BAA-4522-169B-F23D-DB06595A7F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9379D6-BEDD-A3A9-9D7B-73B6346FF5A4}"/>
              </a:ext>
            </a:extLst>
          </p:cNvPr>
          <p:cNvSpPr>
            <a:spLocks noGrp="1"/>
          </p:cNvSpPr>
          <p:nvPr>
            <p:ph type="dt" sz="half" idx="10"/>
          </p:nvPr>
        </p:nvSpPr>
        <p:spPr/>
        <p:txBody>
          <a:bodyPr/>
          <a:lstStyle/>
          <a:p>
            <a:fld id="{D37C2CC6-8D09-460E-A36A-8BF1F4A55F79}" type="datetimeFigureOut">
              <a:rPr lang="en-US" smtClean="0"/>
              <a:t>11/3/2022</a:t>
            </a:fld>
            <a:endParaRPr lang="en-US" dirty="0"/>
          </a:p>
        </p:txBody>
      </p:sp>
      <p:sp>
        <p:nvSpPr>
          <p:cNvPr id="4" name="Footer Placeholder 3">
            <a:extLst>
              <a:ext uri="{FF2B5EF4-FFF2-40B4-BE49-F238E27FC236}">
                <a16:creationId xmlns:a16="http://schemas.microsoft.com/office/drawing/2014/main" id="{F8E47811-A38F-C2F5-2E16-5549799C71F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AD73DD2-5DFA-163E-7EA9-FE59920387EA}"/>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704845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DB49C7-F175-7FF3-593F-8B5762CA6FF5}"/>
              </a:ext>
            </a:extLst>
          </p:cNvPr>
          <p:cNvSpPr>
            <a:spLocks noGrp="1"/>
          </p:cNvSpPr>
          <p:nvPr>
            <p:ph type="dt" sz="half" idx="10"/>
          </p:nvPr>
        </p:nvSpPr>
        <p:spPr/>
        <p:txBody>
          <a:bodyPr/>
          <a:lstStyle/>
          <a:p>
            <a:fld id="{D37C2CC6-8D09-460E-A36A-8BF1F4A55F79}" type="datetimeFigureOut">
              <a:rPr lang="en-US" smtClean="0"/>
              <a:t>11/3/2022</a:t>
            </a:fld>
            <a:endParaRPr lang="en-US" dirty="0"/>
          </a:p>
        </p:txBody>
      </p:sp>
      <p:sp>
        <p:nvSpPr>
          <p:cNvPr id="3" name="Footer Placeholder 2">
            <a:extLst>
              <a:ext uri="{FF2B5EF4-FFF2-40B4-BE49-F238E27FC236}">
                <a16:creationId xmlns:a16="http://schemas.microsoft.com/office/drawing/2014/main" id="{6145B838-A72E-D16D-E8CA-B8BB1877807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1572272-8197-E6BC-EF28-130C89FAC0A2}"/>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525466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AA6F8-4E6A-7649-3E5C-EE90FC115D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C44D72-6826-1FE3-5CC3-964E77C72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1FB242-BEB8-BB33-6CFF-4C17A597EA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A6368A-CBEE-B734-3809-F3D5DEA4BD6B}"/>
              </a:ext>
            </a:extLst>
          </p:cNvPr>
          <p:cNvSpPr>
            <a:spLocks noGrp="1"/>
          </p:cNvSpPr>
          <p:nvPr>
            <p:ph type="dt" sz="half" idx="10"/>
          </p:nvPr>
        </p:nvSpPr>
        <p:spPr/>
        <p:txBody>
          <a:bodyPr/>
          <a:lstStyle/>
          <a:p>
            <a:fld id="{D37C2CC6-8D09-460E-A36A-8BF1F4A55F79}" type="datetimeFigureOut">
              <a:rPr lang="en-US" smtClean="0"/>
              <a:t>11/3/2022</a:t>
            </a:fld>
            <a:endParaRPr lang="en-US" dirty="0"/>
          </a:p>
        </p:txBody>
      </p:sp>
      <p:sp>
        <p:nvSpPr>
          <p:cNvPr id="6" name="Footer Placeholder 5">
            <a:extLst>
              <a:ext uri="{FF2B5EF4-FFF2-40B4-BE49-F238E27FC236}">
                <a16:creationId xmlns:a16="http://schemas.microsoft.com/office/drawing/2014/main" id="{F0516066-87BF-7A7B-9C7C-D7E25DA0095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533BCEE-3CBD-D9DD-1A93-8DDC795E9B32}"/>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1621561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259C7-A55F-7473-6088-B3257C374B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9F554E-5BD6-484F-BBAC-6ACE0859EB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77E4C07-8EE1-034A-2CA9-95B75DDA2A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621F16-C531-B4E2-9A70-00F987619300}"/>
              </a:ext>
            </a:extLst>
          </p:cNvPr>
          <p:cNvSpPr>
            <a:spLocks noGrp="1"/>
          </p:cNvSpPr>
          <p:nvPr>
            <p:ph type="dt" sz="half" idx="10"/>
          </p:nvPr>
        </p:nvSpPr>
        <p:spPr/>
        <p:txBody>
          <a:bodyPr/>
          <a:lstStyle/>
          <a:p>
            <a:fld id="{D37C2CC6-8D09-460E-A36A-8BF1F4A55F79}" type="datetimeFigureOut">
              <a:rPr lang="en-US" smtClean="0"/>
              <a:t>11/3/2022</a:t>
            </a:fld>
            <a:endParaRPr lang="en-US" dirty="0"/>
          </a:p>
        </p:txBody>
      </p:sp>
      <p:sp>
        <p:nvSpPr>
          <p:cNvPr id="6" name="Footer Placeholder 5">
            <a:extLst>
              <a:ext uri="{FF2B5EF4-FFF2-40B4-BE49-F238E27FC236}">
                <a16:creationId xmlns:a16="http://schemas.microsoft.com/office/drawing/2014/main" id="{ED28DB9F-AC5F-A625-4968-14A0A5E29A7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FA9F1EA-62D7-D293-8FB0-E8C2D7622244}"/>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1666215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80A3DB-80AF-B002-FD40-42022F0CE9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E56848-C391-6F0A-9CED-8A303B68B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7D1DFB-654D-799F-99DF-306AEAE98D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7C2CC6-8D09-460E-A36A-8BF1F4A55F79}" type="datetimeFigureOut">
              <a:rPr lang="en-US" smtClean="0"/>
              <a:t>11/3/2022</a:t>
            </a:fld>
            <a:endParaRPr lang="en-US" dirty="0"/>
          </a:p>
        </p:txBody>
      </p:sp>
      <p:sp>
        <p:nvSpPr>
          <p:cNvPr id="5" name="Footer Placeholder 4">
            <a:extLst>
              <a:ext uri="{FF2B5EF4-FFF2-40B4-BE49-F238E27FC236}">
                <a16:creationId xmlns:a16="http://schemas.microsoft.com/office/drawing/2014/main" id="{38E5BF5E-11C8-974A-49E4-F3391A49C5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027B8CE-A894-C4E1-AA38-5ECA9BB6C8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EA74F9-FD14-4293-9E29-B117371A6FCF}" type="slidenum">
              <a:rPr lang="en-US" smtClean="0"/>
              <a:t>‹#›</a:t>
            </a:fld>
            <a:endParaRPr lang="en-US" dirty="0"/>
          </a:p>
        </p:txBody>
      </p:sp>
    </p:spTree>
    <p:extLst>
      <p:ext uri="{BB962C8B-B14F-4D97-AF65-F5344CB8AC3E}">
        <p14:creationId xmlns:p14="http://schemas.microsoft.com/office/powerpoint/2010/main" val="387043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429986" y="1387928"/>
            <a:ext cx="5089071" cy="2387600"/>
          </a:xfrm>
        </p:spPr>
        <p:txBody>
          <a:bodyPr>
            <a:normAutofit/>
          </a:bodyPr>
          <a:lstStyle/>
          <a:p>
            <a:r>
              <a:rPr lang="en-US" sz="4800"/>
              <a:t>Ordination with unifrac distance matrix</a:t>
            </a:r>
            <a:endParaRPr lang="en-US" sz="48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29986" y="3814310"/>
            <a:ext cx="5089071" cy="1655762"/>
          </a:xfrm>
        </p:spPr>
        <p:txBody>
          <a:bodyPr>
            <a:normAutofit/>
          </a:bodyPr>
          <a:lstStyle/>
          <a:p>
            <a:r>
              <a:rPr lang="en-US" sz="2000"/>
              <a:t>With various age, gender subgroups and food tree levels </a:t>
            </a:r>
            <a:endParaRPr lang="en-US" sz="2000" dirty="0"/>
          </a:p>
        </p:txBody>
      </p:sp>
      <p:sp>
        <p:nvSpPr>
          <p:cNvPr id="4" name="Rectangle 3">
            <a:extLst>
              <a:ext uri="{FF2B5EF4-FFF2-40B4-BE49-F238E27FC236}">
                <a16:creationId xmlns:a16="http://schemas.microsoft.com/office/drawing/2014/main" id="{C53B4393-6FD8-F14F-3F03-5C2E22515D6F}"/>
              </a:ext>
            </a:extLst>
          </p:cNvPr>
          <p:cNvSpPr/>
          <p:nvPr/>
        </p:nvSpPr>
        <p:spPr>
          <a:xfrm>
            <a:off x="6270170" y="947057"/>
            <a:ext cx="5921829" cy="591094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5878286" y="0"/>
            <a:ext cx="4816928" cy="6476999"/>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531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Lv3 </a:t>
            </a:r>
            <a:r>
              <a:rPr lang="en-AU" sz="2400"/>
              <a:t>WEIGHTED</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48364" y="5288340"/>
            <a:ext cx="4818185" cy="1569660"/>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~0.18.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borderline but not different.</a:t>
            </a:r>
          </a:p>
          <a:p>
            <a:r>
              <a:rPr lang="en-US" sz="1600">
                <a:solidFill>
                  <a:schemeClr val="tx1">
                    <a:lumMod val="85000"/>
                    <a:lumOff val="15000"/>
                  </a:schemeClr>
                </a:solidFill>
                <a:latin typeface="Arial" panose="020B0604020202020204" pitchFamily="34" charset="0"/>
                <a:cs typeface="Arial" panose="020B0604020202020204" pitchFamily="34" charset="0"/>
              </a:rPr>
              <a:t>Not supposed to do this, but run pairwise adonis </a:t>
            </a:r>
            <a:r>
              <a:rPr lang="en-US" sz="1200">
                <a:solidFill>
                  <a:schemeClr val="tx1">
                    <a:lumMod val="85000"/>
                    <a:lumOff val="15000"/>
                  </a:schemeClr>
                </a:solidFill>
                <a:latin typeface="Arial" panose="020B0604020202020204" pitchFamily="34" charset="0"/>
                <a:cs typeface="Arial" panose="020B0604020202020204" pitchFamily="34" charset="0"/>
              </a:rPr>
              <a:t>(with correct the sample order!)</a:t>
            </a:r>
            <a:r>
              <a:rPr lang="en-US" sz="1600">
                <a:solidFill>
                  <a:schemeClr val="tx1">
                    <a:lumMod val="85000"/>
                    <a:lumOff val="15000"/>
                  </a:schemeClr>
                </a:solidFill>
                <a:latin typeface="Arial" panose="020B0604020202020204" pitchFamily="34" charset="0"/>
                <a:cs typeface="Arial" panose="020B0604020202020204" pitchFamily="34" charset="0"/>
              </a:rPr>
              <a:t>. Prediabetic vs Normal are different (p=0.034) but other pairs are not.</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7" name="Picture 6" descr="Chart, scatter chart, bubble chart&#10;&#10;Description automatically generated">
            <a:extLst>
              <a:ext uri="{FF2B5EF4-FFF2-40B4-BE49-F238E27FC236}">
                <a16:creationId xmlns:a16="http://schemas.microsoft.com/office/drawing/2014/main" id="{BB573E2C-A836-2EFC-5B19-67CBCBA9B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323" y="3526746"/>
            <a:ext cx="3914827" cy="3075936"/>
          </a:xfrm>
          <a:prstGeom prst="rect">
            <a:avLst/>
          </a:prstGeom>
        </p:spPr>
      </p:pic>
      <p:pic>
        <p:nvPicPr>
          <p:cNvPr id="11" name="Picture 10" descr="Chart, scatter chart&#10;&#10;Description automatically generated">
            <a:extLst>
              <a:ext uri="{FF2B5EF4-FFF2-40B4-BE49-F238E27FC236}">
                <a16:creationId xmlns:a16="http://schemas.microsoft.com/office/drawing/2014/main" id="{30DB13DC-3339-D7D8-F827-19B6F52DF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322" y="175593"/>
            <a:ext cx="3914827" cy="3075936"/>
          </a:xfrm>
          <a:prstGeom prst="rect">
            <a:avLst/>
          </a:prstGeom>
        </p:spPr>
      </p:pic>
      <p:pic>
        <p:nvPicPr>
          <p:cNvPr id="13" name="Picture 12" descr="Chart, diagram&#10;&#10;Description automatically generated with medium confidence">
            <a:extLst>
              <a:ext uri="{FF2B5EF4-FFF2-40B4-BE49-F238E27FC236}">
                <a16:creationId xmlns:a16="http://schemas.microsoft.com/office/drawing/2014/main" id="{6636BECB-56D5-B5BB-C1FF-1D4C32F0D9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364" y="1641928"/>
            <a:ext cx="4419600" cy="3472543"/>
          </a:xfrm>
          <a:prstGeom prst="rect">
            <a:avLst/>
          </a:prstGeom>
        </p:spPr>
      </p:pic>
      <p:pic>
        <p:nvPicPr>
          <p:cNvPr id="9" name="Picture 8" descr="Chart, scatter chart&#10;&#10;Description automatically generated">
            <a:extLst>
              <a:ext uri="{FF2B5EF4-FFF2-40B4-BE49-F238E27FC236}">
                <a16:creationId xmlns:a16="http://schemas.microsoft.com/office/drawing/2014/main" id="{A71A90A1-6D2B-3A2F-9130-BDBE6ECDC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7173" y="174211"/>
            <a:ext cx="3914827" cy="3075936"/>
          </a:xfrm>
          <a:prstGeom prst="rect">
            <a:avLst/>
          </a:prstGeom>
        </p:spPr>
      </p:pic>
      <p:sp>
        <p:nvSpPr>
          <p:cNvPr id="14" name="TextBox 13">
            <a:extLst>
              <a:ext uri="{FF2B5EF4-FFF2-40B4-BE49-F238E27FC236}">
                <a16:creationId xmlns:a16="http://schemas.microsoft.com/office/drawing/2014/main" id="{5556DDF9-31AA-F488-63FF-CCDD0EC9984B}"/>
              </a:ext>
            </a:extLst>
          </p:cNvPr>
          <p:cNvSpPr txBox="1"/>
          <p:nvPr/>
        </p:nvSpPr>
        <p:spPr>
          <a:xfrm>
            <a:off x="2096412" y="4377300"/>
            <a:ext cx="1706991"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9977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Lv3 </a:t>
            </a:r>
            <a:r>
              <a:rPr lang="en-AU" sz="2400"/>
              <a:t>UNweighted</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253305" y="4621695"/>
            <a:ext cx="2642995" cy="70016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1&amp;2</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544FCFA-5CCB-01B5-5038-CA102F0E8DDE}"/>
              </a:ext>
            </a:extLst>
          </p:cNvPr>
          <p:cNvSpPr txBox="1"/>
          <p:nvPr/>
        </p:nvSpPr>
        <p:spPr>
          <a:xfrm>
            <a:off x="232571" y="5321856"/>
            <a:ext cx="4818185" cy="1569660"/>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~0.86.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p-value:0.007.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Run pairwise adonis </a:t>
            </a:r>
            <a:r>
              <a:rPr lang="en-US" sz="1200">
                <a:solidFill>
                  <a:schemeClr val="tx1">
                    <a:lumMod val="85000"/>
                    <a:lumOff val="15000"/>
                  </a:schemeClr>
                </a:solidFill>
                <a:latin typeface="Arial" panose="020B0604020202020204" pitchFamily="34" charset="0"/>
                <a:cs typeface="Arial" panose="020B0604020202020204" pitchFamily="34" charset="0"/>
              </a:rPr>
              <a:t>(with correct the sample order!)</a:t>
            </a:r>
            <a:r>
              <a:rPr lang="en-US" sz="1600">
                <a:solidFill>
                  <a:schemeClr val="tx1">
                    <a:lumMod val="85000"/>
                    <a:lumOff val="15000"/>
                  </a:schemeClr>
                </a:solidFill>
                <a:latin typeface="Arial" panose="020B0604020202020204" pitchFamily="34" charset="0"/>
                <a:cs typeface="Arial" panose="020B0604020202020204" pitchFamily="34" charset="0"/>
              </a:rPr>
              <a:t>. Prediabetic vs Normal are different (p=0.006) but other pairs are not.</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6" name="Picture 5" descr="Chart, scatter chart&#10;&#10;Description automatically generated">
            <a:extLst>
              <a:ext uri="{FF2B5EF4-FFF2-40B4-BE49-F238E27FC236}">
                <a16:creationId xmlns:a16="http://schemas.microsoft.com/office/drawing/2014/main" id="{610B52CC-1E54-4BBF-810A-0A96D9621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352" y="3578514"/>
            <a:ext cx="3910423" cy="3072475"/>
          </a:xfrm>
          <a:prstGeom prst="rect">
            <a:avLst/>
          </a:prstGeom>
        </p:spPr>
      </p:pic>
      <p:pic>
        <p:nvPicPr>
          <p:cNvPr id="10" name="Picture 9" descr="Chart, scatter chart&#10;&#10;Description automatically generated">
            <a:extLst>
              <a:ext uri="{FF2B5EF4-FFF2-40B4-BE49-F238E27FC236}">
                <a16:creationId xmlns:a16="http://schemas.microsoft.com/office/drawing/2014/main" id="{0C96C3DC-3DAC-E290-FA85-AC2AA7165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352" y="359412"/>
            <a:ext cx="3910423" cy="3072475"/>
          </a:xfrm>
          <a:prstGeom prst="rect">
            <a:avLst/>
          </a:prstGeom>
        </p:spPr>
      </p:pic>
      <p:pic>
        <p:nvPicPr>
          <p:cNvPr id="8" name="Picture 7" descr="Chart, scatter chart&#10;&#10;Description automatically generated">
            <a:extLst>
              <a:ext uri="{FF2B5EF4-FFF2-40B4-BE49-F238E27FC236}">
                <a16:creationId xmlns:a16="http://schemas.microsoft.com/office/drawing/2014/main" id="{171EA81E-71DA-B463-168C-D131E524C2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1577" y="359411"/>
            <a:ext cx="3910423" cy="3072475"/>
          </a:xfrm>
          <a:prstGeom prst="rect">
            <a:avLst/>
          </a:prstGeom>
        </p:spPr>
      </p:pic>
      <p:pic>
        <p:nvPicPr>
          <p:cNvPr id="12" name="Picture 11" descr="Chart, scatter chart&#10;&#10;Description automatically generated">
            <a:extLst>
              <a:ext uri="{FF2B5EF4-FFF2-40B4-BE49-F238E27FC236}">
                <a16:creationId xmlns:a16="http://schemas.microsoft.com/office/drawing/2014/main" id="{BD6BA42B-1B50-8E8A-E119-D37C6D89D5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571" y="1724139"/>
            <a:ext cx="4125034" cy="3241098"/>
          </a:xfrm>
          <a:prstGeom prst="rect">
            <a:avLst/>
          </a:prstGeom>
        </p:spPr>
      </p:pic>
    </p:spTree>
    <p:extLst>
      <p:ext uri="{BB962C8B-B14F-4D97-AF65-F5344CB8AC3E}">
        <p14:creationId xmlns:p14="http://schemas.microsoft.com/office/powerpoint/2010/main" val="3323109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If you just subset </a:t>
            </a:r>
            <a:r>
              <a:rPr lang="en-AU" sz="2800">
                <a:solidFill>
                  <a:srgbClr val="0070C0"/>
                </a:solidFill>
              </a:rPr>
              <a:t>Normal</a:t>
            </a:r>
            <a:r>
              <a:rPr lang="en-AU" sz="2800"/>
              <a:t> and </a:t>
            </a:r>
            <a:r>
              <a:rPr lang="en-AU" sz="2800" u="sng">
                <a:solidFill>
                  <a:srgbClr val="C71585"/>
                </a:solidFill>
              </a:rPr>
              <a:t>Diabetic</a:t>
            </a:r>
            <a:r>
              <a:rPr lang="en-AU" sz="2800"/>
              <a:t>, is there a  difference between them? </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95700" y="4525576"/>
            <a:ext cx="4818185" cy="2062103"/>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still borderline.. </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6781801" y="6334793"/>
            <a:ext cx="5279600" cy="50577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Should look at Normal vs. Prediabetic.</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9C1AF7E-A4FB-061F-FE98-3369DB4A2D2D}"/>
              </a:ext>
            </a:extLst>
          </p:cNvPr>
          <p:cNvSpPr txBox="1"/>
          <p:nvPr/>
        </p:nvSpPr>
        <p:spPr>
          <a:xfrm>
            <a:off x="5769317" y="4525575"/>
            <a:ext cx="4818185" cy="1815882"/>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UNweighted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p-value:0.04. Groups are different.. </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2" name="Picture 11" descr="Chart, radar chart&#10;&#10;Description automatically generated">
            <a:extLst>
              <a:ext uri="{FF2B5EF4-FFF2-40B4-BE49-F238E27FC236}">
                <a16:creationId xmlns:a16="http://schemas.microsoft.com/office/drawing/2014/main" id="{C2C4D090-DFC8-46A7-6B47-E5801A40E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556" y="1170812"/>
            <a:ext cx="4056497" cy="3187247"/>
          </a:xfrm>
          <a:prstGeom prst="rect">
            <a:avLst/>
          </a:prstGeom>
        </p:spPr>
      </p:pic>
      <p:pic>
        <p:nvPicPr>
          <p:cNvPr id="14" name="Picture 13" descr="Chart, scatter chart&#10;&#10;Description automatically generated">
            <a:extLst>
              <a:ext uri="{FF2B5EF4-FFF2-40B4-BE49-F238E27FC236}">
                <a16:creationId xmlns:a16="http://schemas.microsoft.com/office/drawing/2014/main" id="{34DE0820-8E42-4C32-076C-BEA601A6C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98" y="1170812"/>
            <a:ext cx="4056497" cy="3187248"/>
          </a:xfrm>
          <a:prstGeom prst="rect">
            <a:avLst/>
          </a:prstGeom>
        </p:spPr>
      </p:pic>
    </p:spTree>
    <p:extLst>
      <p:ext uri="{BB962C8B-B14F-4D97-AF65-F5344CB8AC3E}">
        <p14:creationId xmlns:p14="http://schemas.microsoft.com/office/powerpoint/2010/main" val="642676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If you just subset </a:t>
            </a:r>
            <a:r>
              <a:rPr lang="en-AU" sz="2800">
                <a:solidFill>
                  <a:srgbClr val="0070C0"/>
                </a:solidFill>
              </a:rPr>
              <a:t>Normal</a:t>
            </a:r>
            <a:r>
              <a:rPr lang="en-AU" sz="2800"/>
              <a:t> and </a:t>
            </a:r>
            <a:r>
              <a:rPr lang="en-AU" sz="2800" u="sng">
                <a:solidFill>
                  <a:schemeClr val="accent4">
                    <a:lumMod val="75000"/>
                  </a:schemeClr>
                </a:solidFill>
              </a:rPr>
              <a:t>Prediabetic</a:t>
            </a:r>
            <a:r>
              <a:rPr lang="en-AU" sz="2800"/>
              <a:t>, is there a  difference between them? </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95700" y="4525576"/>
            <a:ext cx="4818185" cy="2062103"/>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0.02. Groups are different, as expected. </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9C1AF7E-A4FB-061F-FE98-3369DB4A2D2D}"/>
              </a:ext>
            </a:extLst>
          </p:cNvPr>
          <p:cNvSpPr txBox="1"/>
          <p:nvPr/>
        </p:nvSpPr>
        <p:spPr>
          <a:xfrm>
            <a:off x="5769317" y="4525575"/>
            <a:ext cx="4993090" cy="1815882"/>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UNweighted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~0.77.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~0.01.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F44CDF42-A453-40C8-41F6-196EBE82B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9317" y="1336431"/>
            <a:ext cx="4038606" cy="3173190"/>
          </a:xfrm>
          <a:prstGeom prst="rect">
            <a:avLst/>
          </a:prstGeom>
        </p:spPr>
      </p:pic>
      <p:pic>
        <p:nvPicPr>
          <p:cNvPr id="10" name="Picture 9" descr="Chart, diagram, scatter chart&#10;&#10;Description automatically generated">
            <a:extLst>
              <a:ext uri="{FF2B5EF4-FFF2-40B4-BE49-F238E27FC236}">
                <a16:creationId xmlns:a16="http://schemas.microsoft.com/office/drawing/2014/main" id="{A84967DF-5707-EE9C-FCE4-A8C06BDC8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38" y="1336431"/>
            <a:ext cx="4038606" cy="3173190"/>
          </a:xfrm>
          <a:prstGeom prst="rect">
            <a:avLst/>
          </a:prstGeom>
        </p:spPr>
      </p:pic>
      <p:sp>
        <p:nvSpPr>
          <p:cNvPr id="11" name="Rectangle: Rounded Corners 10">
            <a:extLst>
              <a:ext uri="{FF2B5EF4-FFF2-40B4-BE49-F238E27FC236}">
                <a16:creationId xmlns:a16="http://schemas.microsoft.com/office/drawing/2014/main" id="{2B2C268D-EB40-2B00-FEE6-3F0D37BB4ACD}"/>
              </a:ext>
            </a:extLst>
          </p:cNvPr>
          <p:cNvSpPr/>
          <p:nvPr/>
        </p:nvSpPr>
        <p:spPr>
          <a:xfrm>
            <a:off x="6912400" y="6357411"/>
            <a:ext cx="5279600" cy="50577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Yes, they are different!</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932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858233" y="1579500"/>
            <a:ext cx="6513921" cy="2670299"/>
          </a:xfrm>
        </p:spPr>
        <p:txBody>
          <a:bodyPr>
            <a:normAutofit/>
          </a:bodyPr>
          <a:lstStyle/>
          <a:p>
            <a:r>
              <a:rPr lang="en-US" altLang="ja-JP" sz="4400"/>
              <a:t>Ordination with an Euclidean distance matrix</a:t>
            </a:r>
            <a:endParaRPr lang="en-US" sz="66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1556143" y="4484650"/>
            <a:ext cx="5089071" cy="663402"/>
          </a:xfrm>
        </p:spPr>
        <p:txBody>
          <a:bodyPr>
            <a:normAutofit/>
          </a:bodyPr>
          <a:lstStyle/>
          <a:p>
            <a:r>
              <a:rPr lang="en-AU" sz="2000"/>
              <a:t>.</a:t>
            </a:r>
            <a:endParaRPr lang="en-US" sz="2000"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5019675" y="5238749"/>
            <a:ext cx="7172325" cy="16192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53B4393-6FD8-F14F-3F03-5C2E22515D6F}"/>
              </a:ext>
            </a:extLst>
          </p:cNvPr>
          <p:cNvSpPr/>
          <p:nvPr/>
        </p:nvSpPr>
        <p:spPr>
          <a:xfrm>
            <a:off x="8076807" y="0"/>
            <a:ext cx="2774191" cy="633515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4019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60plus test separation using adonis by feeding Euclidean distance matrix to the model.</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56847" y="2887482"/>
            <a:ext cx="5381953" cy="1323439"/>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~0.9.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0.08. Groups are </a:t>
            </a:r>
            <a:r>
              <a:rPr lang="en-US" sz="1600" u="sng">
                <a:solidFill>
                  <a:schemeClr val="tx1">
                    <a:lumMod val="85000"/>
                    <a:lumOff val="15000"/>
                  </a:schemeClr>
                </a:solidFill>
                <a:latin typeface="Arial" panose="020B0604020202020204" pitchFamily="34" charset="0"/>
                <a:cs typeface="Arial" panose="020B0604020202020204" pitchFamily="34" charset="0"/>
              </a:rPr>
              <a:t>not</a:t>
            </a:r>
            <a:r>
              <a:rPr lang="en-US" sz="1600">
                <a:solidFill>
                  <a:schemeClr val="tx1">
                    <a:lumMod val="85000"/>
                    <a:lumOff val="15000"/>
                  </a:schemeClr>
                </a:solidFill>
                <a:latin typeface="Arial" panose="020B0604020202020204" pitchFamily="34" charset="0"/>
                <a:cs typeface="Arial" panose="020B0604020202020204" pitchFamily="34" charset="0"/>
              </a:rPr>
              <a:t>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Pairwise.adonis: All pairs are not different (p ~0.14). </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1077218"/>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dist_matrix_e &lt;- dist(as.data.frame(t(food2)), method = "euclidean", diag = T)</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vegan::adonis(DISTANCE_MATRIX, FACTOR, perm=999)</a:t>
            </a:r>
          </a:p>
          <a:p>
            <a:r>
              <a:rPr lang="en-US" sz="1600">
                <a:solidFill>
                  <a:schemeClr val="tx1">
                    <a:lumMod val="85000"/>
                    <a:lumOff val="15000"/>
                  </a:schemeClr>
                </a:solidFill>
                <a:latin typeface="Arial" panose="020B0604020202020204" pitchFamily="34" charset="0"/>
                <a:cs typeface="Arial" panose="020B0604020202020204" pitchFamily="34" charset="0"/>
              </a:rPr>
              <a:t>In theory, it can handle any distance matrix, even Euclidean.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1873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60plus test separation using adonis by feeding Euclidean distance matrix to the model.</a:t>
            </a:r>
            <a:endParaRPr lang="en-US" sz="2800" dirty="0"/>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338554"/>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Comparison of Unweighted unifrac distance matrix (1) and Euclidean distance matrix (2).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97672C-8453-450D-0746-BCEC0DB50FCE}"/>
              </a:ext>
            </a:extLst>
          </p:cNvPr>
          <p:cNvPicPr>
            <a:picLocks noChangeAspect="1"/>
          </p:cNvPicPr>
          <p:nvPr/>
        </p:nvPicPr>
        <p:blipFill>
          <a:blip r:embed="rId2"/>
          <a:stretch>
            <a:fillRect/>
          </a:stretch>
        </p:blipFill>
        <p:spPr>
          <a:xfrm>
            <a:off x="157458" y="1950525"/>
            <a:ext cx="7496175" cy="3267075"/>
          </a:xfrm>
          <a:prstGeom prst="rect">
            <a:avLst/>
          </a:prstGeom>
        </p:spPr>
      </p:pic>
      <p:pic>
        <p:nvPicPr>
          <p:cNvPr id="8" name="Picture 7">
            <a:extLst>
              <a:ext uri="{FF2B5EF4-FFF2-40B4-BE49-F238E27FC236}">
                <a16:creationId xmlns:a16="http://schemas.microsoft.com/office/drawing/2014/main" id="{A3243A2F-3556-EFB8-432B-71CC12309F81}"/>
              </a:ext>
            </a:extLst>
          </p:cNvPr>
          <p:cNvPicPr>
            <a:picLocks noChangeAspect="1"/>
          </p:cNvPicPr>
          <p:nvPr/>
        </p:nvPicPr>
        <p:blipFill>
          <a:blip r:embed="rId3"/>
          <a:stretch>
            <a:fillRect/>
          </a:stretch>
        </p:blipFill>
        <p:spPr>
          <a:xfrm>
            <a:off x="3785892" y="3429000"/>
            <a:ext cx="8248650" cy="3248025"/>
          </a:xfrm>
          <a:prstGeom prst="rect">
            <a:avLst/>
          </a:prstGeom>
        </p:spPr>
      </p:pic>
      <p:sp>
        <p:nvSpPr>
          <p:cNvPr id="13" name="Rectangle: Rounded Corners 12">
            <a:extLst>
              <a:ext uri="{FF2B5EF4-FFF2-40B4-BE49-F238E27FC236}">
                <a16:creationId xmlns:a16="http://schemas.microsoft.com/office/drawing/2014/main" id="{9F22D400-19B0-AAB3-2901-CC84CC554DAE}"/>
              </a:ext>
            </a:extLst>
          </p:cNvPr>
          <p:cNvSpPr/>
          <p:nvPr/>
        </p:nvSpPr>
        <p:spPr>
          <a:xfrm>
            <a:off x="157458" y="5807550"/>
            <a:ext cx="3268895" cy="78760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These two don’t look similar…?!</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6350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60plus PCA test separation using adonis by feeding Euclidean distance matrix to the model.</a:t>
            </a:r>
            <a:endParaRPr lang="en-US" sz="2800" dirty="0"/>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338554"/>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Comparison of Euclidean distance matrix (2) and WEIGHTED unifrac distance matrix (3).</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3243A2F-3556-EFB8-432B-71CC12309F81}"/>
              </a:ext>
            </a:extLst>
          </p:cNvPr>
          <p:cNvPicPr>
            <a:picLocks noChangeAspect="1"/>
          </p:cNvPicPr>
          <p:nvPr/>
        </p:nvPicPr>
        <p:blipFill>
          <a:blip r:embed="rId2"/>
          <a:stretch>
            <a:fillRect/>
          </a:stretch>
        </p:blipFill>
        <p:spPr>
          <a:xfrm>
            <a:off x="256847" y="1925125"/>
            <a:ext cx="8248650" cy="3248025"/>
          </a:xfrm>
          <a:prstGeom prst="rect">
            <a:avLst/>
          </a:prstGeom>
        </p:spPr>
      </p:pic>
      <p:pic>
        <p:nvPicPr>
          <p:cNvPr id="12" name="Picture 11">
            <a:extLst>
              <a:ext uri="{FF2B5EF4-FFF2-40B4-BE49-F238E27FC236}">
                <a16:creationId xmlns:a16="http://schemas.microsoft.com/office/drawing/2014/main" id="{38CDFC5D-45F8-E64E-929A-717206BB9769}"/>
              </a:ext>
            </a:extLst>
          </p:cNvPr>
          <p:cNvPicPr>
            <a:picLocks noChangeAspect="1"/>
          </p:cNvPicPr>
          <p:nvPr/>
        </p:nvPicPr>
        <p:blipFill>
          <a:blip r:embed="rId3"/>
          <a:stretch>
            <a:fillRect/>
          </a:stretch>
        </p:blipFill>
        <p:spPr>
          <a:xfrm>
            <a:off x="4733811" y="3387896"/>
            <a:ext cx="7429500" cy="3314700"/>
          </a:xfrm>
          <a:prstGeom prst="rect">
            <a:avLst/>
          </a:prstGeom>
        </p:spPr>
      </p:pic>
      <p:sp>
        <p:nvSpPr>
          <p:cNvPr id="3" name="Rectangle: Rounded Corners 2">
            <a:extLst>
              <a:ext uri="{FF2B5EF4-FFF2-40B4-BE49-F238E27FC236}">
                <a16:creationId xmlns:a16="http://schemas.microsoft.com/office/drawing/2014/main" id="{5BCCDA7A-0326-8571-EE5C-A2DBAC982AD7}"/>
              </a:ext>
            </a:extLst>
          </p:cNvPr>
          <p:cNvSpPr/>
          <p:nvPr/>
        </p:nvSpPr>
        <p:spPr>
          <a:xfrm>
            <a:off x="256847" y="5676900"/>
            <a:ext cx="3268895" cy="78760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Weighted looks closer to Euclidean, unexpectedly.</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633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508462" cy="1073588"/>
          </a:xfrm>
        </p:spPr>
        <p:txBody>
          <a:bodyPr>
            <a:noAutofit/>
          </a:bodyPr>
          <a:lstStyle/>
          <a:p>
            <a:r>
              <a:rPr lang="en-AU" sz="2800"/>
              <a:t>What to do next…</a:t>
            </a:r>
            <a:endParaRPr lang="en-US" sz="2800" dirty="0"/>
          </a:p>
        </p:txBody>
      </p:sp>
      <p:sp>
        <p:nvSpPr>
          <p:cNvPr id="7" name="TextBox 6">
            <a:extLst>
              <a:ext uri="{FF2B5EF4-FFF2-40B4-BE49-F238E27FC236}">
                <a16:creationId xmlns:a16="http://schemas.microsoft.com/office/drawing/2014/main" id="{37A5B442-3C02-0497-5541-6D3B3161E00C}"/>
              </a:ext>
            </a:extLst>
          </p:cNvPr>
          <p:cNvSpPr txBox="1"/>
          <p:nvPr/>
        </p:nvSpPr>
        <p:spPr>
          <a:xfrm>
            <a:off x="1282700" y="1850257"/>
            <a:ext cx="8204200" cy="2677656"/>
          </a:xfrm>
          <a:prstGeom prst="rect">
            <a:avLst/>
          </a:prstGeom>
          <a:noFill/>
        </p:spPr>
        <p:txBody>
          <a:bodyPr wrap="square">
            <a:spAutoFit/>
          </a:bodyPr>
          <a:lstStyle/>
          <a:p>
            <a:r>
              <a:rPr lang="en-AU" sz="2400">
                <a:latin typeface="Arial" panose="020B0604020202020204" pitchFamily="34" charset="0"/>
                <a:cs typeface="Arial" panose="020B0604020202020204" pitchFamily="34" charset="0"/>
              </a:rPr>
              <a:t>So far, the only subset that showed between-group difference was </a:t>
            </a:r>
          </a:p>
          <a:p>
            <a:r>
              <a:rPr lang="en-AU" sz="2400" b="1">
                <a:latin typeface="Arial" panose="020B0604020202020204" pitchFamily="34" charset="0"/>
                <a:cs typeface="Arial" panose="020B0604020202020204" pitchFamily="34" charset="0"/>
              </a:rPr>
              <a:t>Male in 60plus Lv3 tree with </a:t>
            </a:r>
            <a:r>
              <a:rPr lang="en-AU" sz="2000" b="1">
                <a:latin typeface="Arial" panose="020B0604020202020204" pitchFamily="34" charset="0"/>
                <a:cs typeface="Arial" panose="020B0604020202020204" pitchFamily="34" charset="0"/>
              </a:rPr>
              <a:t>Unweighted unifrac distance.</a:t>
            </a:r>
          </a:p>
          <a:p>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So… use this subpopulation for now to see the correlation between food variable and PCoA Axis.</a:t>
            </a:r>
          </a:p>
          <a:p>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6063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469338" y="1335149"/>
            <a:ext cx="5907186" cy="2670299"/>
          </a:xfrm>
        </p:spPr>
        <p:txBody>
          <a:bodyPr>
            <a:normAutofit/>
          </a:bodyPr>
          <a:lstStyle/>
          <a:p>
            <a:r>
              <a:rPr lang="en-US" sz="4000"/>
              <a:t>Correlation between Axis values and variables (foods)</a:t>
            </a:r>
            <a:endParaRPr lang="en-US" sz="40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878395" y="4240299"/>
            <a:ext cx="5089071" cy="663402"/>
          </a:xfrm>
        </p:spPr>
        <p:txBody>
          <a:bodyPr>
            <a:normAutofit/>
          </a:bodyPr>
          <a:lstStyle/>
          <a:p>
            <a:r>
              <a:rPr lang="en-US" sz="2000"/>
              <a:t>.</a:t>
            </a:r>
            <a:endParaRPr lang="en-US" sz="2000" dirty="0"/>
          </a:p>
          <a:p>
            <a:endParaRPr lang="en-US" sz="2000" dirty="0"/>
          </a:p>
        </p:txBody>
      </p:sp>
      <p:sp>
        <p:nvSpPr>
          <p:cNvPr id="4" name="Rectangle 3">
            <a:extLst>
              <a:ext uri="{FF2B5EF4-FFF2-40B4-BE49-F238E27FC236}">
                <a16:creationId xmlns:a16="http://schemas.microsoft.com/office/drawing/2014/main" id="{C53B4393-6FD8-F14F-3F03-5C2E22515D6F}"/>
              </a:ext>
            </a:extLst>
          </p:cNvPr>
          <p:cNvSpPr/>
          <p:nvPr/>
        </p:nvSpPr>
        <p:spPr>
          <a:xfrm>
            <a:off x="7994931" y="0"/>
            <a:ext cx="4197069" cy="2670299"/>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6724481" y="2051259"/>
            <a:ext cx="2411427" cy="48268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344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Diabetic groups by gender and age</a:t>
            </a:r>
            <a:endParaRPr lang="en-US" sz="2800" dirty="0"/>
          </a:p>
        </p:txBody>
      </p:sp>
      <p:pic>
        <p:nvPicPr>
          <p:cNvPr id="21" name="Picture 20" descr="Chart, bar chart, waterfall chart&#10;&#10;Description automatically generated">
            <a:extLst>
              <a:ext uri="{FF2B5EF4-FFF2-40B4-BE49-F238E27FC236}">
                <a16:creationId xmlns:a16="http://schemas.microsoft.com/office/drawing/2014/main" id="{AA82126D-1D8D-DDC8-BD95-A84C3F545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7979" y="1526142"/>
            <a:ext cx="4846330" cy="4114808"/>
          </a:xfrm>
          <a:prstGeom prst="rect">
            <a:avLst/>
          </a:prstGeom>
        </p:spPr>
      </p:pic>
      <p:pic>
        <p:nvPicPr>
          <p:cNvPr id="23" name="Picture 22" descr="Chart, bar chart&#10;&#10;Description automatically generated">
            <a:extLst>
              <a:ext uri="{FF2B5EF4-FFF2-40B4-BE49-F238E27FC236}">
                <a16:creationId xmlns:a16="http://schemas.microsoft.com/office/drawing/2014/main" id="{347EF9B4-E426-396C-95F3-9D41F5C13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700" y="1526142"/>
            <a:ext cx="4846330" cy="4114808"/>
          </a:xfrm>
          <a:prstGeom prst="rect">
            <a:avLst/>
          </a:prstGeom>
        </p:spPr>
      </p:pic>
      <p:grpSp>
        <p:nvGrpSpPr>
          <p:cNvPr id="11" name="Group 10">
            <a:extLst>
              <a:ext uri="{FF2B5EF4-FFF2-40B4-BE49-F238E27FC236}">
                <a16:creationId xmlns:a16="http://schemas.microsoft.com/office/drawing/2014/main" id="{FFDE3218-5C97-8172-0805-13950E12A860}"/>
              </a:ext>
            </a:extLst>
          </p:cNvPr>
          <p:cNvGrpSpPr/>
          <p:nvPr/>
        </p:nvGrpSpPr>
        <p:grpSpPr>
          <a:xfrm>
            <a:off x="9298547" y="4932608"/>
            <a:ext cx="2369712" cy="1161554"/>
            <a:chOff x="991674" y="3923007"/>
            <a:chExt cx="2369712" cy="1161554"/>
          </a:xfrm>
        </p:grpSpPr>
        <p:sp>
          <p:nvSpPr>
            <p:cNvPr id="12" name="Rectangle: Rounded Corners 11">
              <a:extLst>
                <a:ext uri="{FF2B5EF4-FFF2-40B4-BE49-F238E27FC236}">
                  <a16:creationId xmlns:a16="http://schemas.microsoft.com/office/drawing/2014/main" id="{9AEA753E-C82D-E339-4911-30940E618E33}"/>
                </a:ext>
              </a:extLst>
            </p:cNvPr>
            <p:cNvSpPr/>
            <p:nvPr/>
          </p:nvSpPr>
          <p:spPr>
            <a:xfrm>
              <a:off x="991674" y="4167710"/>
              <a:ext cx="2369712" cy="91685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We focused on male &gt;= 60 where diabetes is most common</a:t>
              </a:r>
              <a:endParaRPr lang="en-US" sz="1600"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5531FAA2-9D9D-4501-E6E5-B194F22CA0E3}"/>
                </a:ext>
              </a:extLst>
            </p:cNvPr>
            <p:cNvCxnSpPr>
              <a:cxnSpLocks/>
              <a:stCxn id="12" idx="0"/>
            </p:cNvCxnSpPr>
            <p:nvPr/>
          </p:nvCxnSpPr>
          <p:spPr>
            <a:xfrm flipH="1" flipV="1">
              <a:off x="1146220" y="3923007"/>
              <a:ext cx="1030310" cy="2447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6947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Lv3 </a:t>
            </a:r>
            <a:r>
              <a:rPr lang="en-AU" sz="2400"/>
              <a:t>UNweighted</a:t>
            </a:r>
            <a:endParaRPr lang="en-US" sz="2800" dirty="0"/>
          </a:p>
        </p:txBody>
      </p:sp>
      <p:sp>
        <p:nvSpPr>
          <p:cNvPr id="4" name="TextBox 3">
            <a:extLst>
              <a:ext uri="{FF2B5EF4-FFF2-40B4-BE49-F238E27FC236}">
                <a16:creationId xmlns:a16="http://schemas.microsoft.com/office/drawing/2014/main" id="{2544FCFA-5CCB-01B5-5038-CA102F0E8DDE}"/>
              </a:ext>
            </a:extLst>
          </p:cNvPr>
          <p:cNvSpPr txBox="1"/>
          <p:nvPr/>
        </p:nvSpPr>
        <p:spPr>
          <a:xfrm>
            <a:off x="232571" y="5149406"/>
            <a:ext cx="4818185" cy="1569660"/>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~0.86.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p-value:0.007.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Run pairwise adonis </a:t>
            </a:r>
            <a:r>
              <a:rPr lang="en-US" sz="1200">
                <a:solidFill>
                  <a:schemeClr val="tx1">
                    <a:lumMod val="85000"/>
                    <a:lumOff val="15000"/>
                  </a:schemeClr>
                </a:solidFill>
                <a:latin typeface="Arial" panose="020B0604020202020204" pitchFamily="34" charset="0"/>
                <a:cs typeface="Arial" panose="020B0604020202020204" pitchFamily="34" charset="0"/>
              </a:rPr>
              <a:t>(with correct the sample order!)</a:t>
            </a:r>
            <a:r>
              <a:rPr lang="en-US" sz="1600">
                <a:solidFill>
                  <a:schemeClr val="tx1">
                    <a:lumMod val="85000"/>
                    <a:lumOff val="15000"/>
                  </a:schemeClr>
                </a:solidFill>
                <a:latin typeface="Arial" panose="020B0604020202020204" pitchFamily="34" charset="0"/>
                <a:cs typeface="Arial" panose="020B0604020202020204" pitchFamily="34" charset="0"/>
              </a:rPr>
              <a:t>. Prediabetic vs Normal are different (p=0.006) but other pairs are not.</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0BB4419F-66A9-9C29-CC8E-8A17BFFA0B13}"/>
              </a:ext>
            </a:extLst>
          </p:cNvPr>
          <p:cNvSpPr/>
          <p:nvPr/>
        </p:nvSpPr>
        <p:spPr>
          <a:xfrm>
            <a:off x="0" y="0"/>
            <a:ext cx="31877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chemeClr val="accent6"/>
                </a:solidFill>
                <a:latin typeface="Arial" panose="020B0604020202020204" pitchFamily="34" charset="0"/>
                <a:cs typeface="Arial" panose="020B0604020202020204" pitchFamily="34" charset="0"/>
              </a:rPr>
              <a:t>After sorting food by SEQN</a:t>
            </a:r>
            <a:endParaRPr lang="en-US" sz="1600" dirty="0">
              <a:solidFill>
                <a:schemeClr val="accent6"/>
              </a:solidFill>
              <a:latin typeface="Arial" panose="020B0604020202020204" pitchFamily="34" charset="0"/>
              <a:cs typeface="Arial" panose="020B0604020202020204" pitchFamily="34" charset="0"/>
            </a:endParaRPr>
          </a:p>
        </p:txBody>
      </p:sp>
      <p:pic>
        <p:nvPicPr>
          <p:cNvPr id="7" name="Picture 6" descr="Chart, scatter chart, bubble chart&#10;&#10;Description automatically generated">
            <a:extLst>
              <a:ext uri="{FF2B5EF4-FFF2-40B4-BE49-F238E27FC236}">
                <a16:creationId xmlns:a16="http://schemas.microsoft.com/office/drawing/2014/main" id="{3BC5D1E8-4886-CAB6-751C-C9CC6A1A9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756" y="3496040"/>
            <a:ext cx="3873048" cy="3043109"/>
          </a:xfrm>
          <a:prstGeom prst="rect">
            <a:avLst/>
          </a:prstGeom>
        </p:spPr>
      </p:pic>
      <p:pic>
        <p:nvPicPr>
          <p:cNvPr id="14" name="Picture 13" descr="Chart, scatter chart&#10;&#10;Description automatically generated">
            <a:extLst>
              <a:ext uri="{FF2B5EF4-FFF2-40B4-BE49-F238E27FC236}">
                <a16:creationId xmlns:a16="http://schemas.microsoft.com/office/drawing/2014/main" id="{DC2A30D5-AF9E-155F-4F30-4A0826D2F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756" y="270743"/>
            <a:ext cx="3873048" cy="3043109"/>
          </a:xfrm>
          <a:prstGeom prst="rect">
            <a:avLst/>
          </a:prstGeom>
        </p:spPr>
      </p:pic>
      <p:pic>
        <p:nvPicPr>
          <p:cNvPr id="16" name="Picture 15" descr="Chart, scatter chart&#10;&#10;Description automatically generated">
            <a:extLst>
              <a:ext uri="{FF2B5EF4-FFF2-40B4-BE49-F238E27FC236}">
                <a16:creationId xmlns:a16="http://schemas.microsoft.com/office/drawing/2014/main" id="{A7CD5BD4-F20F-FEBA-47BE-112BDF5197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571" y="1708594"/>
            <a:ext cx="4125034" cy="3241098"/>
          </a:xfrm>
          <a:prstGeom prst="rect">
            <a:avLst/>
          </a:prstGeom>
        </p:spPr>
      </p:pic>
      <p:pic>
        <p:nvPicPr>
          <p:cNvPr id="11" name="Picture 10" descr="Chart, scatter chart&#10;&#10;Description automatically generated">
            <a:extLst>
              <a:ext uri="{FF2B5EF4-FFF2-40B4-BE49-F238E27FC236}">
                <a16:creationId xmlns:a16="http://schemas.microsoft.com/office/drawing/2014/main" id="{8043588E-0265-D77D-DEB1-C90590298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0121" y="262843"/>
            <a:ext cx="3873048" cy="3043109"/>
          </a:xfrm>
          <a:prstGeom prst="rect">
            <a:avLst/>
          </a:prstGeom>
        </p:spPr>
      </p:pic>
    </p:spTree>
    <p:extLst>
      <p:ext uri="{BB962C8B-B14F-4D97-AF65-F5344CB8AC3E}">
        <p14:creationId xmlns:p14="http://schemas.microsoft.com/office/powerpoint/2010/main" val="2812697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1 and 2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951308" y="1161248"/>
            <a:ext cx="2012192" cy="4011134"/>
          </a:xfrm>
          <a:prstGeom prst="roundRect">
            <a:avLst>
              <a:gd name="adj" fmla="val 11037"/>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1 (+) </a:t>
            </a:r>
            <a:r>
              <a:rPr lang="en-US" sz="1600">
                <a:latin typeface="Arial" panose="020B0604020202020204" pitchFamily="34" charset="0"/>
                <a:cs typeface="Arial" panose="020B0604020202020204" pitchFamily="34" charset="0"/>
              </a:rPr>
              <a:t>Lettuce, Water, Italian dressing skim milk, Cucumber, Tomatoes, Whole egg, Honey, Olive oil … </a:t>
            </a:r>
            <a:r>
              <a:rPr lang="en-US" sz="1600">
                <a:solidFill>
                  <a:srgbClr val="00B050"/>
                </a:solidFill>
                <a:latin typeface="Arial" panose="020B0604020202020204" pitchFamily="34" charset="0"/>
                <a:cs typeface="Arial" panose="020B0604020202020204" pitchFamily="34" charset="0"/>
              </a:rPr>
              <a:t>healthier foods</a:t>
            </a:r>
          </a:p>
          <a:p>
            <a:pPr algn="ctr"/>
            <a:endParaRPr lang="en-US" sz="1600">
              <a:latin typeface="Arial" panose="020B0604020202020204" pitchFamily="34" charset="0"/>
              <a:cs typeface="Arial" panose="020B0604020202020204" pitchFamily="34" charset="0"/>
            </a:endParaRPr>
          </a:p>
          <a:p>
            <a:pPr algn="ctr"/>
            <a:r>
              <a:rPr lang="en-US" sz="1600" b="1">
                <a:latin typeface="Arial" panose="020B0604020202020204" pitchFamily="34" charset="0"/>
                <a:cs typeface="Arial" panose="020B0604020202020204" pitchFamily="34" charset="0"/>
              </a:rPr>
              <a:t>Axis 1 (–) </a:t>
            </a:r>
            <a:r>
              <a:rPr lang="en-US" sz="1600">
                <a:latin typeface="Arial" panose="020B0604020202020204" pitchFamily="34" charset="0"/>
                <a:cs typeface="Arial" panose="020B0604020202020204" pitchFamily="34" charset="0"/>
              </a:rPr>
              <a:t>Whole milk, Sugar, 2% milk, Cream sub, Cheese, Ham, Bread … </a:t>
            </a:r>
            <a:r>
              <a:rPr lang="en-US" sz="1600">
                <a:solidFill>
                  <a:schemeClr val="accent3">
                    <a:lumMod val="50000"/>
                  </a:schemeClr>
                </a:solidFill>
                <a:latin typeface="Arial" panose="020B0604020202020204" pitchFamily="34" charset="0"/>
                <a:cs typeface="Arial" panose="020B0604020202020204" pitchFamily="34" charset="0"/>
              </a:rPr>
              <a:t>less healthy foods</a:t>
            </a:r>
            <a:endParaRPr lang="en-US" sz="1600" dirty="0">
              <a:solidFill>
                <a:schemeClr val="accent3">
                  <a:lumMod val="50000"/>
                </a:schemeClr>
              </a:solidFill>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BED5311F-6FEF-D619-C2A1-B4EF7B26F68C}"/>
              </a:ext>
            </a:extLst>
          </p:cNvPr>
          <p:cNvSpPr/>
          <p:nvPr/>
        </p:nvSpPr>
        <p:spPr>
          <a:xfrm>
            <a:off x="0" y="0"/>
            <a:ext cx="79375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food by SEQN, males60plus, Lv3, UNweighted unifrac distance PCoA. </a:t>
            </a:r>
            <a:endParaRPr lang="en-US"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2B6145B-D8D6-7A8E-6AE7-F93D06C56E3F}"/>
              </a:ext>
            </a:extLst>
          </p:cNvPr>
          <p:cNvPicPr>
            <a:picLocks noChangeAspect="1"/>
          </p:cNvPicPr>
          <p:nvPr/>
        </p:nvPicPr>
        <p:blipFill>
          <a:blip r:embed="rId2"/>
          <a:stretch>
            <a:fillRect/>
          </a:stretch>
        </p:blipFill>
        <p:spPr>
          <a:xfrm>
            <a:off x="644414" y="1161248"/>
            <a:ext cx="9108439" cy="2753033"/>
          </a:xfrm>
          <a:prstGeom prst="rect">
            <a:avLst/>
          </a:prstGeom>
        </p:spPr>
      </p:pic>
      <p:pic>
        <p:nvPicPr>
          <p:cNvPr id="9" name="Picture 8">
            <a:extLst>
              <a:ext uri="{FF2B5EF4-FFF2-40B4-BE49-F238E27FC236}">
                <a16:creationId xmlns:a16="http://schemas.microsoft.com/office/drawing/2014/main" id="{832CFEC0-9E98-FA1C-4542-322E189A1575}"/>
              </a:ext>
            </a:extLst>
          </p:cNvPr>
          <p:cNvPicPr>
            <a:picLocks noChangeAspect="1"/>
          </p:cNvPicPr>
          <p:nvPr/>
        </p:nvPicPr>
        <p:blipFill>
          <a:blip r:embed="rId3"/>
          <a:stretch>
            <a:fillRect/>
          </a:stretch>
        </p:blipFill>
        <p:spPr>
          <a:xfrm>
            <a:off x="644414" y="3863481"/>
            <a:ext cx="9110366" cy="1308901"/>
          </a:xfrm>
          <a:prstGeom prst="rect">
            <a:avLst/>
          </a:prstGeom>
        </p:spPr>
      </p:pic>
      <p:sp>
        <p:nvSpPr>
          <p:cNvPr id="10" name="Rectangle: Rounded Corners 9">
            <a:extLst>
              <a:ext uri="{FF2B5EF4-FFF2-40B4-BE49-F238E27FC236}">
                <a16:creationId xmlns:a16="http://schemas.microsoft.com/office/drawing/2014/main" id="{8C62E8B6-3709-78E1-893E-5A1D4FBEDCE9}"/>
              </a:ext>
            </a:extLst>
          </p:cNvPr>
          <p:cNvSpPr/>
          <p:nvPr/>
        </p:nvSpPr>
        <p:spPr>
          <a:xfrm>
            <a:off x="644414" y="5440136"/>
            <a:ext cx="4461660" cy="1219757"/>
          </a:xfrm>
          <a:prstGeom prst="roundRect">
            <a:avLst>
              <a:gd name="adj" fmla="val 11360"/>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2 (+) </a:t>
            </a:r>
            <a:r>
              <a:rPr lang="en-US" sz="1600">
                <a:latin typeface="Arial" panose="020B0604020202020204" pitchFamily="34" charset="0"/>
                <a:cs typeface="Arial" panose="020B0604020202020204" pitchFamily="34" charset="0"/>
              </a:rPr>
              <a:t>Bottoled water</a:t>
            </a:r>
          </a:p>
          <a:p>
            <a:pPr algn="ctr"/>
            <a:r>
              <a:rPr lang="en-US" sz="1600" b="1">
                <a:latin typeface="Arial" panose="020B0604020202020204" pitchFamily="34" charset="0"/>
                <a:cs typeface="Arial" panose="020B0604020202020204" pitchFamily="34" charset="0"/>
              </a:rPr>
              <a:t>Axis 2 (–) </a:t>
            </a:r>
            <a:r>
              <a:rPr lang="en-US" sz="1600">
                <a:latin typeface="Arial" panose="020B0604020202020204" pitchFamily="34" charset="0"/>
                <a:cs typeface="Arial" panose="020B0604020202020204" pitchFamily="34" charset="0"/>
              </a:rPr>
              <a:t>Tap water, Ice cream, Coffee, Cream sub, Butter stick salted</a:t>
            </a:r>
            <a:endParaRPr lang="en-US" sz="1600" dirty="0">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E84865A0-B65B-8931-2BD0-48C6555B9B4F}"/>
              </a:ext>
            </a:extLst>
          </p:cNvPr>
          <p:cNvSpPr/>
          <p:nvPr/>
        </p:nvSpPr>
        <p:spPr>
          <a:xfrm>
            <a:off x="5401182" y="5440135"/>
            <a:ext cx="4461660" cy="1219757"/>
          </a:xfrm>
          <a:prstGeom prst="roundRect">
            <a:avLst>
              <a:gd name="adj" fmla="val 11360"/>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Unweighted distance, so the amounts should not matter, but water is the most correlated variable with the Axes. (?)</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049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1 and 2 </a:t>
            </a:r>
            <a:endParaRPr lang="en-US" sz="2800" dirty="0"/>
          </a:p>
        </p:txBody>
      </p:sp>
      <p:grpSp>
        <p:nvGrpSpPr>
          <p:cNvPr id="19" name="Group 18">
            <a:extLst>
              <a:ext uri="{FF2B5EF4-FFF2-40B4-BE49-F238E27FC236}">
                <a16:creationId xmlns:a16="http://schemas.microsoft.com/office/drawing/2014/main" id="{155C44F2-7590-44AF-17CA-013284E50BBB}"/>
              </a:ext>
            </a:extLst>
          </p:cNvPr>
          <p:cNvGrpSpPr/>
          <p:nvPr/>
        </p:nvGrpSpPr>
        <p:grpSpPr>
          <a:xfrm>
            <a:off x="779997" y="2141856"/>
            <a:ext cx="11017317" cy="3991649"/>
            <a:chOff x="779997" y="2141856"/>
            <a:chExt cx="11017317" cy="3991649"/>
          </a:xfrm>
        </p:grpSpPr>
        <p:pic>
          <p:nvPicPr>
            <p:cNvPr id="3" name="Picture 2" descr="Chart, scatter chart&#10;&#10;Description automatically generated">
              <a:extLst>
                <a:ext uri="{FF2B5EF4-FFF2-40B4-BE49-F238E27FC236}">
                  <a16:creationId xmlns:a16="http://schemas.microsoft.com/office/drawing/2014/main" id="{A9C59B63-11F0-DBB7-E4B6-00DF92CEB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8485" y="2244067"/>
              <a:ext cx="4125034" cy="3241098"/>
            </a:xfrm>
            <a:prstGeom prst="rect">
              <a:avLst/>
            </a:prstGeom>
          </p:spPr>
        </p:pic>
        <p:sp>
          <p:nvSpPr>
            <p:cNvPr id="6" name="Rectangle: Rounded Corners 5">
              <a:extLst>
                <a:ext uri="{FF2B5EF4-FFF2-40B4-BE49-F238E27FC236}">
                  <a16:creationId xmlns:a16="http://schemas.microsoft.com/office/drawing/2014/main" id="{DB50C66C-FC73-6D11-2743-77AE313AAD6F}"/>
                </a:ext>
              </a:extLst>
            </p:cNvPr>
            <p:cNvSpPr/>
            <p:nvPr/>
          </p:nvSpPr>
          <p:spPr>
            <a:xfrm>
              <a:off x="779997" y="2141856"/>
              <a:ext cx="2664448" cy="795556"/>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Bottoled water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AEFB5547-F4D8-268B-D122-566D7E975B09}"/>
                </a:ext>
              </a:extLst>
            </p:cNvPr>
            <p:cNvSpPr/>
            <p:nvPr/>
          </p:nvSpPr>
          <p:spPr>
            <a:xfrm>
              <a:off x="779997" y="4067393"/>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Tap water, Ice cream, Coffee, Cream sub, Butter stick salted</a:t>
              </a:r>
              <a:endParaRPr lang="en-US">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356147B1-7E0D-A78E-2DCE-A20647391FD6}"/>
                </a:ext>
              </a:extLst>
            </p:cNvPr>
            <p:cNvCxnSpPr>
              <a:cxnSpLocks/>
            </p:cNvCxnSpPr>
            <p:nvPr/>
          </p:nvCxnSpPr>
          <p:spPr>
            <a:xfrm flipV="1">
              <a:off x="3642015" y="2375992"/>
              <a:ext cx="0" cy="272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A7E98E2-2F97-485F-3180-8FC20D4D9498}"/>
                </a:ext>
              </a:extLst>
            </p:cNvPr>
            <p:cNvCxnSpPr>
              <a:cxnSpLocks/>
            </p:cNvCxnSpPr>
            <p:nvPr/>
          </p:nvCxnSpPr>
          <p:spPr>
            <a:xfrm>
              <a:off x="4230312" y="5768099"/>
              <a:ext cx="430138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8D39518F-7FE2-583E-F0B7-C4AE127C227B}"/>
                </a:ext>
              </a:extLst>
            </p:cNvPr>
            <p:cNvSpPr/>
            <p:nvPr/>
          </p:nvSpPr>
          <p:spPr>
            <a:xfrm>
              <a:off x="8570601" y="4830539"/>
              <a:ext cx="3226713" cy="1302966"/>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Lettuce, Water, Italian dressing skim milk, Cucumber, Tomatoes, Whole egg, Honey, Olive oil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72F354A5-40E6-5E57-03C1-5B7439C252BA}"/>
                </a:ext>
              </a:extLst>
            </p:cNvPr>
            <p:cNvSpPr/>
            <p:nvPr/>
          </p:nvSpPr>
          <p:spPr>
            <a:xfrm>
              <a:off x="1234499" y="5402692"/>
              <a:ext cx="2905079" cy="730813"/>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Whole milk, Sugar, 2% milk, Cream sub, Cheese, Ham, Bread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23437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3 and 4 </a:t>
            </a:r>
            <a:endParaRPr lang="en-US" sz="2800" dirty="0"/>
          </a:p>
        </p:txBody>
      </p:sp>
      <p:sp>
        <p:nvSpPr>
          <p:cNvPr id="6" name="Rectangle: Rounded Corners 5">
            <a:extLst>
              <a:ext uri="{FF2B5EF4-FFF2-40B4-BE49-F238E27FC236}">
                <a16:creationId xmlns:a16="http://schemas.microsoft.com/office/drawing/2014/main" id="{BED5311F-6FEF-D619-C2A1-B4EF7B26F68C}"/>
              </a:ext>
            </a:extLst>
          </p:cNvPr>
          <p:cNvSpPr/>
          <p:nvPr/>
        </p:nvSpPr>
        <p:spPr>
          <a:xfrm>
            <a:off x="0" y="0"/>
            <a:ext cx="79375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food by SEQN, males60plus, Lv3, UNweighted unifrac distance PCoA. </a:t>
            </a:r>
            <a:endParaRPr lang="en-US" sz="1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5A16699-A1C7-D030-5A12-75FD61DB9F02}"/>
              </a:ext>
            </a:extLst>
          </p:cNvPr>
          <p:cNvPicPr>
            <a:picLocks noChangeAspect="1"/>
          </p:cNvPicPr>
          <p:nvPr/>
        </p:nvPicPr>
        <p:blipFill>
          <a:blip r:embed="rId2"/>
          <a:stretch>
            <a:fillRect/>
          </a:stretch>
        </p:blipFill>
        <p:spPr>
          <a:xfrm>
            <a:off x="174624" y="1154074"/>
            <a:ext cx="9747897" cy="1743075"/>
          </a:xfrm>
          <a:prstGeom prst="rect">
            <a:avLst/>
          </a:prstGeom>
        </p:spPr>
      </p:pic>
      <p:pic>
        <p:nvPicPr>
          <p:cNvPr id="10" name="Picture 9">
            <a:extLst>
              <a:ext uri="{FF2B5EF4-FFF2-40B4-BE49-F238E27FC236}">
                <a16:creationId xmlns:a16="http://schemas.microsoft.com/office/drawing/2014/main" id="{EA55F161-52F1-4E7A-C39B-029FEDBFBEEE}"/>
              </a:ext>
            </a:extLst>
          </p:cNvPr>
          <p:cNvPicPr>
            <a:picLocks noChangeAspect="1"/>
          </p:cNvPicPr>
          <p:nvPr/>
        </p:nvPicPr>
        <p:blipFill>
          <a:blip r:embed="rId3"/>
          <a:stretch>
            <a:fillRect/>
          </a:stretch>
        </p:blipFill>
        <p:spPr>
          <a:xfrm>
            <a:off x="174624" y="2897149"/>
            <a:ext cx="9877508" cy="1941551"/>
          </a:xfrm>
          <a:prstGeom prst="rect">
            <a:avLst/>
          </a:prstGeom>
        </p:spPr>
      </p:pic>
      <p:sp>
        <p:nvSpPr>
          <p:cNvPr id="11" name="Rectangle: Rounded Corners 10">
            <a:extLst>
              <a:ext uri="{FF2B5EF4-FFF2-40B4-BE49-F238E27FC236}">
                <a16:creationId xmlns:a16="http://schemas.microsoft.com/office/drawing/2014/main" id="{8BD5CA3F-5CB2-CB1F-BEA9-29667BB07374}"/>
              </a:ext>
            </a:extLst>
          </p:cNvPr>
          <p:cNvSpPr/>
          <p:nvPr/>
        </p:nvSpPr>
        <p:spPr>
          <a:xfrm>
            <a:off x="10179808" y="1154074"/>
            <a:ext cx="2012192" cy="2823073"/>
          </a:xfrm>
          <a:prstGeom prst="roundRect">
            <a:avLst>
              <a:gd name="adj" fmla="val 11037"/>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3 (+)</a:t>
            </a:r>
            <a:r>
              <a:rPr lang="en-US" sz="1600">
                <a:latin typeface="Arial" panose="020B0604020202020204" pitchFamily="34" charset="0"/>
                <a:cs typeface="Arial" panose="020B0604020202020204" pitchFamily="34" charset="0"/>
              </a:rPr>
              <a:t> Cream sub</a:t>
            </a:r>
          </a:p>
          <a:p>
            <a:pPr algn="ctr"/>
            <a:endParaRPr lang="en-US" sz="1600">
              <a:latin typeface="Arial" panose="020B0604020202020204" pitchFamily="34" charset="0"/>
              <a:cs typeface="Arial" panose="020B0604020202020204" pitchFamily="34" charset="0"/>
            </a:endParaRPr>
          </a:p>
          <a:p>
            <a:pPr algn="ctr"/>
            <a:r>
              <a:rPr lang="en-US" sz="1600" b="1">
                <a:latin typeface="Arial" panose="020B0604020202020204" pitchFamily="34" charset="0"/>
                <a:cs typeface="Arial" panose="020B0604020202020204" pitchFamily="34" charset="0"/>
              </a:rPr>
              <a:t>Axis 3 (–) </a:t>
            </a:r>
            <a:r>
              <a:rPr lang="en-US" sz="1600">
                <a:latin typeface="Arial" panose="020B0604020202020204" pitchFamily="34" charset="0"/>
                <a:cs typeface="Arial" panose="020B0604020202020204" pitchFamily="34" charset="0"/>
              </a:rPr>
              <a:t>Ice cream, Tomatoes, Ham, Lettuce, Cheese, Mayonnaise-type dressing, Cucumber</a:t>
            </a:r>
            <a:endParaRPr lang="en-US" sz="1600" dirty="0">
              <a:solidFill>
                <a:schemeClr val="accent3">
                  <a:lumMod val="50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0B4C6C44-41DC-569B-2894-0EEE69F3D4DA}"/>
              </a:ext>
            </a:extLst>
          </p:cNvPr>
          <p:cNvSpPr/>
          <p:nvPr/>
        </p:nvSpPr>
        <p:spPr>
          <a:xfrm>
            <a:off x="174624" y="5127288"/>
            <a:ext cx="5484771" cy="1339849"/>
          </a:xfrm>
          <a:prstGeom prst="roundRect">
            <a:avLst>
              <a:gd name="adj" fmla="val 11037"/>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4 (+)</a:t>
            </a:r>
            <a:r>
              <a:rPr lang="en-US" sz="1600">
                <a:latin typeface="Arial" panose="020B0604020202020204" pitchFamily="34" charset="0"/>
                <a:cs typeface="Arial" panose="020B0604020202020204" pitchFamily="34" charset="0"/>
              </a:rPr>
              <a:t> Skim milk, Banana, Ice cream, 1%fat milk</a:t>
            </a:r>
          </a:p>
          <a:p>
            <a:pPr algn="ctr"/>
            <a:endParaRPr lang="en-US" sz="1600">
              <a:latin typeface="Arial" panose="020B0604020202020204" pitchFamily="34" charset="0"/>
              <a:cs typeface="Arial" panose="020B0604020202020204" pitchFamily="34" charset="0"/>
            </a:endParaRPr>
          </a:p>
          <a:p>
            <a:pPr algn="ctr"/>
            <a:r>
              <a:rPr lang="en-US" sz="1600" b="1">
                <a:latin typeface="Arial" panose="020B0604020202020204" pitchFamily="34" charset="0"/>
                <a:cs typeface="Arial" panose="020B0604020202020204" pitchFamily="34" charset="0"/>
              </a:rPr>
              <a:t>Axis 4 (–) </a:t>
            </a:r>
            <a:r>
              <a:rPr lang="en-US" sz="1600">
                <a:latin typeface="Arial" panose="020B0604020202020204" pitchFamily="34" charset="0"/>
                <a:cs typeface="Arial" panose="020B0604020202020204" pitchFamily="34" charset="0"/>
              </a:rPr>
              <a:t>Lettuce, Coffee, Cream sub, Tomatoes, Beef steak, Pork bacon</a:t>
            </a:r>
            <a:endParaRPr lang="en-US" sz="1600" dirty="0">
              <a:solidFill>
                <a:schemeClr val="accent3">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8542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3 </a:t>
            </a:r>
            <a:endParaRPr lang="en-US" sz="2800" dirty="0"/>
          </a:p>
        </p:txBody>
      </p:sp>
      <p:sp>
        <p:nvSpPr>
          <p:cNvPr id="6" name="Rectangle: Rounded Corners 5">
            <a:extLst>
              <a:ext uri="{FF2B5EF4-FFF2-40B4-BE49-F238E27FC236}">
                <a16:creationId xmlns:a16="http://schemas.microsoft.com/office/drawing/2014/main" id="{DB50C66C-FC73-6D11-2743-77AE313AAD6F}"/>
              </a:ext>
            </a:extLst>
          </p:cNvPr>
          <p:cNvSpPr/>
          <p:nvPr/>
        </p:nvSpPr>
        <p:spPr>
          <a:xfrm>
            <a:off x="7506767" y="5799601"/>
            <a:ext cx="2664448" cy="795556"/>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Bottoled water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AEFB5547-F4D8-268B-D122-566D7E975B09}"/>
              </a:ext>
            </a:extLst>
          </p:cNvPr>
          <p:cNvSpPr/>
          <p:nvPr/>
        </p:nvSpPr>
        <p:spPr>
          <a:xfrm>
            <a:off x="1055126" y="5754773"/>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Tap water, Ice cream, Coffee, Cream sub, Butter stick salted</a:t>
            </a:r>
            <a:endParaRPr lang="en-US">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356147B1-7E0D-A78E-2DCE-A20647391FD6}"/>
              </a:ext>
            </a:extLst>
          </p:cNvPr>
          <p:cNvCxnSpPr>
            <a:cxnSpLocks/>
          </p:cNvCxnSpPr>
          <p:nvPr/>
        </p:nvCxnSpPr>
        <p:spPr>
          <a:xfrm flipV="1">
            <a:off x="1748479" y="2727016"/>
            <a:ext cx="0" cy="1302818"/>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A7E98E2-2F97-485F-3180-8FC20D4D9498}"/>
              </a:ext>
            </a:extLst>
          </p:cNvPr>
          <p:cNvCxnSpPr>
            <a:cxnSpLocks/>
          </p:cNvCxnSpPr>
          <p:nvPr/>
        </p:nvCxnSpPr>
        <p:spPr>
          <a:xfrm>
            <a:off x="4078385" y="6213264"/>
            <a:ext cx="3069571"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descr="Chart, scatter chart&#10;&#10;Description automatically generated">
            <a:extLst>
              <a:ext uri="{FF2B5EF4-FFF2-40B4-BE49-F238E27FC236}">
                <a16:creationId xmlns:a16="http://schemas.microsoft.com/office/drawing/2014/main" id="{C41F1700-2AC3-F261-0751-B3D263A273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1399" y="2228125"/>
            <a:ext cx="3873048" cy="3043109"/>
          </a:xfrm>
          <a:prstGeom prst="rect">
            <a:avLst/>
          </a:prstGeom>
        </p:spPr>
      </p:pic>
      <p:sp>
        <p:nvSpPr>
          <p:cNvPr id="10" name="Rectangle: Rounded Corners 9">
            <a:extLst>
              <a:ext uri="{FF2B5EF4-FFF2-40B4-BE49-F238E27FC236}">
                <a16:creationId xmlns:a16="http://schemas.microsoft.com/office/drawing/2014/main" id="{8DFA3E89-8947-DD49-DD72-AED687118E7F}"/>
              </a:ext>
            </a:extLst>
          </p:cNvPr>
          <p:cNvSpPr/>
          <p:nvPr/>
        </p:nvSpPr>
        <p:spPr>
          <a:xfrm>
            <a:off x="498874" y="2047285"/>
            <a:ext cx="2664448" cy="49314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Cream sub</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4CBF5CD8-9D70-961D-1CDB-55B55B3E3080}"/>
              </a:ext>
            </a:extLst>
          </p:cNvPr>
          <p:cNvSpPr/>
          <p:nvPr/>
        </p:nvSpPr>
        <p:spPr>
          <a:xfrm>
            <a:off x="498874" y="4246340"/>
            <a:ext cx="2664448" cy="127924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Ice cream, Tomatoes, Ham, Lettuce, Cheese, Mayonnaise-type dressing, Cucumber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41942F2E-052B-F46E-9A30-B62A5006C241}"/>
              </a:ext>
            </a:extLst>
          </p:cNvPr>
          <p:cNvSpPr/>
          <p:nvPr/>
        </p:nvSpPr>
        <p:spPr>
          <a:xfrm>
            <a:off x="7684791" y="2584913"/>
            <a:ext cx="3377021" cy="118993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Those with lower Axis 2 and lower Axis 3 may have high food intake?</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194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4</a:t>
            </a:r>
            <a:endParaRPr lang="en-US" sz="2800" dirty="0"/>
          </a:p>
        </p:txBody>
      </p:sp>
      <p:sp>
        <p:nvSpPr>
          <p:cNvPr id="6" name="Rectangle: Rounded Corners 5">
            <a:extLst>
              <a:ext uri="{FF2B5EF4-FFF2-40B4-BE49-F238E27FC236}">
                <a16:creationId xmlns:a16="http://schemas.microsoft.com/office/drawing/2014/main" id="{DB50C66C-FC73-6D11-2743-77AE313AAD6F}"/>
              </a:ext>
            </a:extLst>
          </p:cNvPr>
          <p:cNvSpPr/>
          <p:nvPr/>
        </p:nvSpPr>
        <p:spPr>
          <a:xfrm>
            <a:off x="7506767" y="5799601"/>
            <a:ext cx="2664448" cy="795556"/>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Bottoled water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AEFB5547-F4D8-268B-D122-566D7E975B09}"/>
              </a:ext>
            </a:extLst>
          </p:cNvPr>
          <p:cNvSpPr/>
          <p:nvPr/>
        </p:nvSpPr>
        <p:spPr>
          <a:xfrm>
            <a:off x="1055126" y="5754773"/>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Tap water, Ice cream, Coffee, Cream sub, Butter stick salted</a:t>
            </a:r>
            <a:endParaRPr lang="en-US">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356147B1-7E0D-A78E-2DCE-A20647391FD6}"/>
              </a:ext>
            </a:extLst>
          </p:cNvPr>
          <p:cNvCxnSpPr>
            <a:cxnSpLocks/>
          </p:cNvCxnSpPr>
          <p:nvPr/>
        </p:nvCxnSpPr>
        <p:spPr>
          <a:xfrm flipV="1">
            <a:off x="1748479" y="2727016"/>
            <a:ext cx="0" cy="1302818"/>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A7E98E2-2F97-485F-3180-8FC20D4D9498}"/>
              </a:ext>
            </a:extLst>
          </p:cNvPr>
          <p:cNvCxnSpPr>
            <a:cxnSpLocks/>
          </p:cNvCxnSpPr>
          <p:nvPr/>
        </p:nvCxnSpPr>
        <p:spPr>
          <a:xfrm>
            <a:off x="4078385" y="6213264"/>
            <a:ext cx="3069571"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DFA3E89-8947-DD49-DD72-AED687118E7F}"/>
              </a:ext>
            </a:extLst>
          </p:cNvPr>
          <p:cNvSpPr/>
          <p:nvPr/>
        </p:nvSpPr>
        <p:spPr>
          <a:xfrm>
            <a:off x="498874" y="1565617"/>
            <a:ext cx="2664448" cy="974815"/>
          </a:xfrm>
          <a:prstGeom prst="roundRect">
            <a:avLst/>
          </a:prstGeom>
          <a:solidFill>
            <a:schemeClr val="tx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tx1">
                    <a:lumMod val="85000"/>
                    <a:lumOff val="15000"/>
                  </a:schemeClr>
                </a:solidFill>
                <a:latin typeface="Arial" panose="020B0604020202020204" pitchFamily="34" charset="0"/>
                <a:cs typeface="Arial" panose="020B0604020202020204" pitchFamily="34" charset="0"/>
              </a:rPr>
              <a:t>Axis 4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Skim milk, Banana, Ice cream, 1%fat milk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4CBF5CD8-9D70-961D-1CDB-55B55B3E3080}"/>
              </a:ext>
            </a:extLst>
          </p:cNvPr>
          <p:cNvSpPr/>
          <p:nvPr/>
        </p:nvSpPr>
        <p:spPr>
          <a:xfrm>
            <a:off x="498874" y="4246340"/>
            <a:ext cx="2664448" cy="1279247"/>
          </a:xfrm>
          <a:prstGeom prst="roundRect">
            <a:avLst/>
          </a:prstGeom>
          <a:solidFill>
            <a:schemeClr val="tx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4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Lettuce, Coffee, Cream sub, Tomatoes, Beef steak, Pork bacon</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3" name="Picture 2" descr="Chart, scatter chart, bubble chart&#10;&#10;Description automatically generated">
            <a:extLst>
              <a:ext uri="{FF2B5EF4-FFF2-40B4-BE49-F238E27FC236}">
                <a16:creationId xmlns:a16="http://schemas.microsoft.com/office/drawing/2014/main" id="{E6D65105-069E-1B4A-E2ED-8F56349871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646" y="2402867"/>
            <a:ext cx="3873048" cy="3043109"/>
          </a:xfrm>
          <a:prstGeom prst="rect">
            <a:avLst/>
          </a:prstGeom>
        </p:spPr>
      </p:pic>
    </p:spTree>
    <p:extLst>
      <p:ext uri="{BB962C8B-B14F-4D97-AF65-F5344CB8AC3E}">
        <p14:creationId xmlns:p14="http://schemas.microsoft.com/office/powerpoint/2010/main" val="3675206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121030" y="1121696"/>
            <a:ext cx="7890235" cy="2888711"/>
          </a:xfrm>
        </p:spPr>
        <p:txBody>
          <a:bodyPr>
            <a:normAutofit/>
          </a:bodyPr>
          <a:lstStyle/>
          <a:p>
            <a:r>
              <a:rPr lang="en-US" altLang="ja-JP" sz="4800">
                <a:solidFill>
                  <a:schemeClr val="bg1">
                    <a:lumMod val="95000"/>
                  </a:schemeClr>
                </a:solidFill>
              </a:rPr>
              <a:t>Male with age 60-79 (n=237)</a:t>
            </a:r>
            <a:endParaRPr lang="en-US" sz="6000" dirty="0">
              <a:solidFill>
                <a:schemeClr val="bg1">
                  <a:lumMod val="95000"/>
                </a:schemeClr>
              </a:solidFill>
            </a:endParaRPr>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455057" y="4212853"/>
            <a:ext cx="5089071"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1" y="5486400"/>
            <a:ext cx="8880049" cy="84841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1643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057662" cy="1073588"/>
          </a:xfrm>
        </p:spPr>
        <p:txBody>
          <a:bodyPr>
            <a:noAutofit/>
          </a:bodyPr>
          <a:lstStyle/>
          <a:p>
            <a:r>
              <a:rPr lang="en-AU" sz="2800"/>
              <a:t>Male in 60-79, BMI (n=234; 3 missing </a:t>
            </a:r>
            <a:r>
              <a:rPr lang="en-AU" sz="2400"/>
              <a:t>BMI</a:t>
            </a:r>
            <a:r>
              <a:rPr lang="en-AU" sz="2800"/>
              <a:t>)</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6715103" y="5521569"/>
            <a:ext cx="4504691" cy="95842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Diabetic group has a higher mean BMI than Prediabetic and Normal group.</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6564018" y="1336431"/>
            <a:ext cx="4655776" cy="1477328"/>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significant (p-value= 0.000481).</a:t>
            </a:r>
          </a:p>
          <a:p>
            <a:endParaRPr lang="en-US" sz="1800">
              <a:latin typeface="Arial" panose="020B0604020202020204" pitchFamily="34" charset="0"/>
              <a:cs typeface="Arial" panose="020B0604020202020204" pitchFamily="34" charset="0"/>
            </a:endParaRPr>
          </a:p>
          <a:p>
            <a:r>
              <a:rPr lang="en-US" sz="1800">
                <a:latin typeface="Arial" panose="020B0604020202020204" pitchFamily="34" charset="0"/>
                <a:cs typeface="Arial" panose="020B0604020202020204" pitchFamily="34" charset="0"/>
              </a:rPr>
              <a:t>Diabetic is different from Normal and Prediabetic, but</a:t>
            </a:r>
          </a:p>
          <a:p>
            <a:r>
              <a:rPr lang="en-US" sz="1800">
                <a:latin typeface="Arial" panose="020B0604020202020204" pitchFamily="34" charset="0"/>
                <a:cs typeface="Arial" panose="020B0604020202020204" pitchFamily="34" charset="0"/>
              </a:rPr>
              <a:t>Normal and Prediabetic are not different.</a:t>
            </a:r>
            <a:endParaRPr lang="en-US" sz="1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61FF022-95CE-4B42-662C-19BCA0A7441A}"/>
              </a:ext>
            </a:extLst>
          </p:cNvPr>
          <p:cNvSpPr txBox="1"/>
          <p:nvPr/>
        </p:nvSpPr>
        <p:spPr>
          <a:xfrm>
            <a:off x="6715103" y="2997802"/>
            <a:ext cx="5172097" cy="1169551"/>
          </a:xfrm>
          <a:prstGeom prst="rect">
            <a:avLst/>
          </a:prstGeom>
          <a:noFill/>
        </p:spPr>
        <p:txBody>
          <a:bodyPr wrap="square">
            <a:spAutoFit/>
          </a:bodyPr>
          <a:lstStyle/>
          <a:p>
            <a:r>
              <a:rPr lang="en-US" sz="1400">
                <a:latin typeface="Consolas" panose="020B0609020204030204" pitchFamily="49" charset="0"/>
              </a:rPr>
              <a:t>data:  df$BMXBMI and df$GLU_index </a:t>
            </a:r>
          </a:p>
          <a:p>
            <a:endParaRPr lang="en-US" sz="1400">
              <a:latin typeface="Consolas" panose="020B0609020204030204" pitchFamily="49" charset="0"/>
            </a:endParaRPr>
          </a:p>
          <a:p>
            <a:r>
              <a:rPr lang="en-US" sz="1400">
                <a:latin typeface="Consolas" panose="020B0609020204030204" pitchFamily="49" charset="0"/>
              </a:rPr>
              <a:t>            Normal  Prediabetic</a:t>
            </a:r>
          </a:p>
          <a:p>
            <a:r>
              <a:rPr lang="pt-BR" sz="1400">
                <a:latin typeface="Consolas" panose="020B0609020204030204" pitchFamily="49" charset="0"/>
              </a:rPr>
              <a:t>Prediabetic 0.128   -          </a:t>
            </a:r>
          </a:p>
          <a:p>
            <a:r>
              <a:rPr lang="pt-BR" sz="1400">
                <a:latin typeface="Consolas" panose="020B0609020204030204" pitchFamily="49" charset="0"/>
              </a:rPr>
              <a:t>Diabetic    0.00056 0.00499</a:t>
            </a:r>
            <a:endParaRPr lang="en-US" sz="1400">
              <a:latin typeface="Consolas" panose="020B0609020204030204" pitchFamily="49" charset="0"/>
            </a:endParaRPr>
          </a:p>
        </p:txBody>
      </p:sp>
      <p:pic>
        <p:nvPicPr>
          <p:cNvPr id="5" name="Picture 4">
            <a:extLst>
              <a:ext uri="{FF2B5EF4-FFF2-40B4-BE49-F238E27FC236}">
                <a16:creationId xmlns:a16="http://schemas.microsoft.com/office/drawing/2014/main" id="{453BD0E9-18B4-C994-1BB4-0F70B2D12916}"/>
              </a:ext>
            </a:extLst>
          </p:cNvPr>
          <p:cNvPicPr>
            <a:picLocks noChangeAspect="1"/>
          </p:cNvPicPr>
          <p:nvPr/>
        </p:nvPicPr>
        <p:blipFill>
          <a:blip r:embed="rId2"/>
          <a:stretch>
            <a:fillRect/>
          </a:stretch>
        </p:blipFill>
        <p:spPr>
          <a:xfrm>
            <a:off x="786414" y="1584805"/>
            <a:ext cx="4841569" cy="4119346"/>
          </a:xfrm>
          <a:prstGeom prst="rect">
            <a:avLst/>
          </a:prstGeom>
        </p:spPr>
      </p:pic>
    </p:spTree>
    <p:extLst>
      <p:ext uri="{BB962C8B-B14F-4D97-AF65-F5344CB8AC3E}">
        <p14:creationId xmlns:p14="http://schemas.microsoft.com/office/powerpoint/2010/main" val="2140982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KCAL (n=237)</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586299" y="5562600"/>
            <a:ext cx="4504691" cy="98892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Calorie intake of Normal, Prediabetic, and Diabetic groups are not different. </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435214" y="1506635"/>
            <a:ext cx="4655776" cy="646331"/>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not significant (p-value=0.457).</a:t>
            </a:r>
          </a:p>
          <a:p>
            <a:r>
              <a:rPr lang="en-US" sz="1800">
                <a:latin typeface="Arial" panose="020B0604020202020204" pitchFamily="34" charset="0"/>
                <a:cs typeface="Arial" panose="020B0604020202020204" pitchFamily="34" charset="0"/>
              </a:rPr>
              <a:t>No need to control KCAL intake. </a:t>
            </a:r>
            <a:endParaRPr lang="en-US" sz="18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CCA358E-86C3-996B-E4F3-D47F2349B488}"/>
              </a:ext>
            </a:extLst>
          </p:cNvPr>
          <p:cNvPicPr>
            <a:picLocks noChangeAspect="1"/>
          </p:cNvPicPr>
          <p:nvPr/>
        </p:nvPicPr>
        <p:blipFill>
          <a:blip r:embed="rId2"/>
          <a:stretch>
            <a:fillRect/>
          </a:stretch>
        </p:blipFill>
        <p:spPr>
          <a:xfrm>
            <a:off x="7963748" y="0"/>
            <a:ext cx="3753754" cy="3225800"/>
          </a:xfrm>
          <a:prstGeom prst="rect">
            <a:avLst/>
          </a:prstGeom>
        </p:spPr>
      </p:pic>
      <p:pic>
        <p:nvPicPr>
          <p:cNvPr id="9" name="Picture 8">
            <a:extLst>
              <a:ext uri="{FF2B5EF4-FFF2-40B4-BE49-F238E27FC236}">
                <a16:creationId xmlns:a16="http://schemas.microsoft.com/office/drawing/2014/main" id="{9784D37A-6F51-4991-4BB6-9F4E7AC3527D}"/>
              </a:ext>
            </a:extLst>
          </p:cNvPr>
          <p:cNvPicPr>
            <a:picLocks noChangeAspect="1"/>
          </p:cNvPicPr>
          <p:nvPr/>
        </p:nvPicPr>
        <p:blipFill>
          <a:blip r:embed="rId3"/>
          <a:stretch>
            <a:fillRect/>
          </a:stretch>
        </p:blipFill>
        <p:spPr>
          <a:xfrm>
            <a:off x="7774768" y="3225800"/>
            <a:ext cx="4292430" cy="3626053"/>
          </a:xfrm>
          <a:prstGeom prst="rect">
            <a:avLst/>
          </a:prstGeom>
        </p:spPr>
      </p:pic>
    </p:spTree>
    <p:extLst>
      <p:ext uri="{BB962C8B-B14F-4D97-AF65-F5344CB8AC3E}">
        <p14:creationId xmlns:p14="http://schemas.microsoft.com/office/powerpoint/2010/main" val="2275442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419350" y="1715584"/>
            <a:ext cx="7239000" cy="2888711"/>
          </a:xfrm>
        </p:spPr>
        <p:txBody>
          <a:bodyPr>
            <a:normAutofit/>
          </a:bodyPr>
          <a:lstStyle/>
          <a:p>
            <a:r>
              <a:rPr lang="en-US" altLang="ja-JP" sz="4800"/>
              <a:t>Correlation between Axis values and variables </a:t>
            </a:r>
            <a:r>
              <a:rPr lang="en-US" sz="4800"/>
              <a:t>(foods)</a:t>
            </a:r>
            <a:endParaRPr lang="en-US" sz="60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294566" y="4806741"/>
            <a:ext cx="5089071"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0" y="311543"/>
            <a:ext cx="8707030" cy="1201596"/>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2694650" y="5332651"/>
            <a:ext cx="9497350" cy="15253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0951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6154451" cy="1073588"/>
          </a:xfrm>
        </p:spPr>
        <p:txBody>
          <a:bodyPr>
            <a:noAutofit/>
          </a:bodyPr>
          <a:lstStyle/>
          <a:p>
            <a:r>
              <a:rPr lang="en-AU" sz="2800"/>
              <a:t>Male - Diabetic groups by age</a:t>
            </a:r>
            <a:endParaRPr lang="en-US" sz="2800" dirty="0"/>
          </a:p>
        </p:txBody>
      </p:sp>
      <p:grpSp>
        <p:nvGrpSpPr>
          <p:cNvPr id="11" name="Group 10">
            <a:extLst>
              <a:ext uri="{FF2B5EF4-FFF2-40B4-BE49-F238E27FC236}">
                <a16:creationId xmlns:a16="http://schemas.microsoft.com/office/drawing/2014/main" id="{FFDE3218-5C97-8172-0805-13950E12A860}"/>
              </a:ext>
            </a:extLst>
          </p:cNvPr>
          <p:cNvGrpSpPr/>
          <p:nvPr/>
        </p:nvGrpSpPr>
        <p:grpSpPr>
          <a:xfrm>
            <a:off x="9169473" y="837032"/>
            <a:ext cx="2743199" cy="1377458"/>
            <a:chOff x="946597" y="4167711"/>
            <a:chExt cx="2743199" cy="1377458"/>
          </a:xfrm>
        </p:grpSpPr>
        <p:sp>
          <p:nvSpPr>
            <p:cNvPr id="12" name="Rectangle: Rounded Corners 11">
              <a:extLst>
                <a:ext uri="{FF2B5EF4-FFF2-40B4-BE49-F238E27FC236}">
                  <a16:creationId xmlns:a16="http://schemas.microsoft.com/office/drawing/2014/main" id="{9AEA753E-C82D-E339-4911-30940E618E33}"/>
                </a:ext>
              </a:extLst>
            </p:cNvPr>
            <p:cNvSpPr/>
            <p:nvPr/>
          </p:nvSpPr>
          <p:spPr>
            <a:xfrm>
              <a:off x="946597" y="4167711"/>
              <a:ext cx="2743199" cy="100255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 lot of 80 year-olds.  Perhaps 80 or older were grouped.</a:t>
              </a:r>
              <a:endParaRPr lang="en-US" sz="1600"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5531FAA2-9D9D-4501-E6E5-B194F22CA0E3}"/>
                </a:ext>
              </a:extLst>
            </p:cNvPr>
            <p:cNvCxnSpPr>
              <a:cxnSpLocks/>
              <a:stCxn id="12" idx="2"/>
            </p:cNvCxnSpPr>
            <p:nvPr/>
          </p:nvCxnSpPr>
          <p:spPr>
            <a:xfrm flipH="1">
              <a:off x="1561848" y="5170267"/>
              <a:ext cx="756349" cy="3749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 name="Chart 2">
            <a:extLst>
              <a:ext uri="{FF2B5EF4-FFF2-40B4-BE49-F238E27FC236}">
                <a16:creationId xmlns:a16="http://schemas.microsoft.com/office/drawing/2014/main" id="{5850E9B3-246A-43DD-82B1-0C895CCE74F7}"/>
              </a:ext>
            </a:extLst>
          </p:cNvPr>
          <p:cNvGraphicFramePr>
            <a:graphicFrameLocks/>
          </p:cNvGraphicFramePr>
          <p:nvPr>
            <p:extLst>
              <p:ext uri="{D42A27DB-BD31-4B8C-83A1-F6EECF244321}">
                <p14:modId xmlns:p14="http://schemas.microsoft.com/office/powerpoint/2010/main" val="3414263220"/>
              </p:ext>
            </p:extLst>
          </p:nvPr>
        </p:nvGraphicFramePr>
        <p:xfrm>
          <a:off x="631065" y="2963142"/>
          <a:ext cx="7714446" cy="34119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0D17971F-2B60-321F-1803-B394E4836A70}"/>
              </a:ext>
            </a:extLst>
          </p:cNvPr>
          <p:cNvSpPr txBox="1"/>
          <p:nvPr/>
        </p:nvSpPr>
        <p:spPr>
          <a:xfrm>
            <a:off x="962696" y="1936678"/>
            <a:ext cx="9327524" cy="646331"/>
          </a:xfrm>
          <a:prstGeom prst="rect">
            <a:avLst/>
          </a:prstGeom>
          <a:noFill/>
        </p:spPr>
        <p:txBody>
          <a:bodyPr wrap="square">
            <a:spAutoFit/>
          </a:bodyPr>
          <a:lstStyle/>
          <a:p>
            <a:r>
              <a:rPr lang="en-US">
                <a:latin typeface="Consolas" panose="020B0609020204030204" pitchFamily="49" charset="0"/>
              </a:rPr>
              <a:t>(Age) 60 61 62 63 64 65 66 67 68 69 70 71 72 73 74 75 76 77 78 79 80 </a:t>
            </a:r>
          </a:p>
          <a:p>
            <a:r>
              <a:rPr lang="en-US">
                <a:latin typeface="Consolas" panose="020B0609020204030204" pitchFamily="49" charset="0"/>
              </a:rPr>
              <a:t>(n)   17 22 14 12 13 17 14 11  8 13 15 11 11  9 12 11  9  7  6  5 43 </a:t>
            </a:r>
          </a:p>
        </p:txBody>
      </p:sp>
      <p:grpSp>
        <p:nvGrpSpPr>
          <p:cNvPr id="14" name="Group 13">
            <a:extLst>
              <a:ext uri="{FF2B5EF4-FFF2-40B4-BE49-F238E27FC236}">
                <a16:creationId xmlns:a16="http://schemas.microsoft.com/office/drawing/2014/main" id="{2A2D8105-3B8C-A023-BBFF-4AC834787AC3}"/>
              </a:ext>
            </a:extLst>
          </p:cNvPr>
          <p:cNvGrpSpPr/>
          <p:nvPr/>
        </p:nvGrpSpPr>
        <p:grpSpPr>
          <a:xfrm>
            <a:off x="8472813" y="4790941"/>
            <a:ext cx="3349993" cy="1584101"/>
            <a:chOff x="500790" y="3843333"/>
            <a:chExt cx="3349993" cy="1584101"/>
          </a:xfrm>
        </p:grpSpPr>
        <p:sp>
          <p:nvSpPr>
            <p:cNvPr id="15" name="Rectangle: Rounded Corners 14">
              <a:extLst>
                <a:ext uri="{FF2B5EF4-FFF2-40B4-BE49-F238E27FC236}">
                  <a16:creationId xmlns:a16="http://schemas.microsoft.com/office/drawing/2014/main" id="{140A8AE9-8361-2121-F62D-93559908868A}"/>
                </a:ext>
              </a:extLst>
            </p:cNvPr>
            <p:cNvSpPr/>
            <p:nvPr/>
          </p:nvSpPr>
          <p:spPr>
            <a:xfrm>
              <a:off x="631065" y="4167711"/>
              <a:ext cx="3219718" cy="1259723"/>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But their Normal/Prediabetic/Diabetics percentages are similar to other ages, so should be OK…</a:t>
              </a:r>
              <a:endParaRPr lang="en-US" sz="1600" dirty="0">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BC878225-97B7-527B-7BDC-158494EDF6EA}"/>
                </a:ext>
              </a:extLst>
            </p:cNvPr>
            <p:cNvCxnSpPr>
              <a:cxnSpLocks/>
              <a:stCxn id="15" idx="0"/>
            </p:cNvCxnSpPr>
            <p:nvPr/>
          </p:nvCxnSpPr>
          <p:spPr>
            <a:xfrm flipH="1" flipV="1">
              <a:off x="500790" y="3843333"/>
              <a:ext cx="1740134" cy="3243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Rounded Corners 3">
            <a:extLst>
              <a:ext uri="{FF2B5EF4-FFF2-40B4-BE49-F238E27FC236}">
                <a16:creationId xmlns:a16="http://schemas.microsoft.com/office/drawing/2014/main" id="{91C593E6-D984-7E76-50E8-8660EAC2FA9F}"/>
              </a:ext>
            </a:extLst>
          </p:cNvPr>
          <p:cNvSpPr/>
          <p:nvPr/>
        </p:nvSpPr>
        <p:spPr>
          <a:xfrm>
            <a:off x="8841347" y="2637652"/>
            <a:ext cx="3071325" cy="100255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80+ may not be eating as freely as others due to nursing homes or meal assistance.</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1632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WEIGHTED unifrac distance</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73765" y="4880875"/>
            <a:ext cx="4512536" cy="1323439"/>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a:t>
            </a:r>
            <a:r>
              <a:rPr lang="en-US" altLang="ja-JP" sz="1600">
                <a:solidFill>
                  <a:schemeClr val="tx1">
                    <a:lumMod val="85000"/>
                    <a:lumOff val="15000"/>
                  </a:schemeClr>
                </a:solidFill>
                <a:latin typeface="Arial" panose="020B0604020202020204" pitchFamily="34" charset="0"/>
                <a:cs typeface="Arial" panose="020B0604020202020204" pitchFamily="34" charset="0"/>
              </a:rPr>
              <a:t>05</a:t>
            </a:r>
            <a:r>
              <a:rPr lang="en-US" sz="1600">
                <a:solidFill>
                  <a:schemeClr val="tx1">
                    <a:lumMod val="85000"/>
                    <a:lumOff val="15000"/>
                  </a:schemeClr>
                </a:solidFill>
                <a:latin typeface="Arial" panose="020B0604020202020204" pitchFamily="34" charset="0"/>
                <a:cs typeface="Arial" panose="020B0604020202020204" pitchFamily="34" charset="0"/>
              </a:rPr>
              <a:t>.</a:t>
            </a:r>
            <a:r>
              <a:rPr lang="en-AU" sz="1600">
                <a:solidFill>
                  <a:schemeClr val="tx1">
                    <a:lumMod val="85000"/>
                    <a:lumOff val="15000"/>
                  </a:schemeClr>
                </a:solidFill>
                <a:latin typeface="Arial" panose="020B0604020202020204" pitchFamily="34" charset="0"/>
                <a:cs typeface="Arial" panose="020B0604020202020204" pitchFamily="34" charset="0"/>
              </a:rPr>
              <a:t> Borderline, but a</a:t>
            </a:r>
            <a:r>
              <a:rPr lang="en-US" sz="1600">
                <a:solidFill>
                  <a:schemeClr val="tx1">
                    <a:lumMod val="85000"/>
                    <a:lumOff val="15000"/>
                  </a:schemeClr>
                </a:solidFill>
                <a:latin typeface="Arial" panose="020B0604020202020204" pitchFamily="34" charset="0"/>
                <a:cs typeface="Arial" panose="020B0604020202020204" pitchFamily="34" charset="0"/>
              </a:rPr>
              <a:t>ssumption OK.</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0.09. Groups are borderline but not different.</a:t>
            </a:r>
          </a:p>
        </p:txBody>
      </p:sp>
      <p:sp>
        <p:nvSpPr>
          <p:cNvPr id="14" name="TextBox 13">
            <a:extLst>
              <a:ext uri="{FF2B5EF4-FFF2-40B4-BE49-F238E27FC236}">
                <a16:creationId xmlns:a16="http://schemas.microsoft.com/office/drawing/2014/main" id="{5556DDF9-31AA-F488-63FF-CCDD0EC9984B}"/>
              </a:ext>
            </a:extLst>
          </p:cNvPr>
          <p:cNvSpPr txBox="1"/>
          <p:nvPr/>
        </p:nvSpPr>
        <p:spPr>
          <a:xfrm>
            <a:off x="2784230" y="4377300"/>
            <a:ext cx="1706991"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7" name="Rectangle: Rounded Corners 16">
            <a:extLst>
              <a:ext uri="{FF2B5EF4-FFF2-40B4-BE49-F238E27FC236}">
                <a16:creationId xmlns:a16="http://schemas.microsoft.com/office/drawing/2014/main" id="{80B6B746-0362-9807-6B7F-82CE8FAED2FF}"/>
              </a:ext>
            </a:extLst>
          </p:cNvPr>
          <p:cNvSpPr/>
          <p:nvPr/>
        </p:nvSpPr>
        <p:spPr>
          <a:xfrm>
            <a:off x="9328338" y="4149375"/>
            <a:ext cx="2689897" cy="107263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Looks like Normal population tend to have a higher value of Axis.2.</a:t>
            </a:r>
            <a:endParaRPr lang="en-US" sz="1600" dirty="0">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E7C9BEAB-228B-EB04-BC73-80036285D1B1}"/>
              </a:ext>
            </a:extLst>
          </p:cNvPr>
          <p:cNvSpPr/>
          <p:nvPr/>
        </p:nvSpPr>
        <p:spPr>
          <a:xfrm>
            <a:off x="0" y="0"/>
            <a:ext cx="31877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chemeClr val="accent6"/>
                </a:solidFill>
                <a:latin typeface="Arial" panose="020B0604020202020204" pitchFamily="34" charset="0"/>
                <a:cs typeface="Arial" panose="020B0604020202020204" pitchFamily="34" charset="0"/>
              </a:rPr>
              <a:t>After sorting food by SEQN</a:t>
            </a:r>
            <a:endParaRPr lang="en-US" sz="1600" dirty="0">
              <a:solidFill>
                <a:schemeClr val="accent6"/>
              </a:solidFill>
              <a:latin typeface="Arial" panose="020B0604020202020204" pitchFamily="34" charset="0"/>
              <a:cs typeface="Arial" panose="020B0604020202020204" pitchFamily="34" charset="0"/>
            </a:endParaRPr>
          </a:p>
        </p:txBody>
      </p:sp>
      <p:pic>
        <p:nvPicPr>
          <p:cNvPr id="7" name="Picture 6" descr="Chart, scatter chart, bubble chart&#10;&#10;Description automatically generated">
            <a:extLst>
              <a:ext uri="{FF2B5EF4-FFF2-40B4-BE49-F238E27FC236}">
                <a16:creationId xmlns:a16="http://schemas.microsoft.com/office/drawing/2014/main" id="{5E78BC9B-4427-C271-29BE-899C1D428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1228" y="3429001"/>
            <a:ext cx="4154055" cy="3263900"/>
          </a:xfrm>
          <a:prstGeom prst="rect">
            <a:avLst/>
          </a:prstGeom>
        </p:spPr>
      </p:pic>
      <p:pic>
        <p:nvPicPr>
          <p:cNvPr id="13" name="Picture 12" descr="Chart, scatter chart, bubble chart&#10;&#10;Description automatically generated">
            <a:extLst>
              <a:ext uri="{FF2B5EF4-FFF2-40B4-BE49-F238E27FC236}">
                <a16:creationId xmlns:a16="http://schemas.microsoft.com/office/drawing/2014/main" id="{3091EA78-F498-EF68-B8A6-137F09EF1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228" y="63344"/>
            <a:ext cx="4154055" cy="3263900"/>
          </a:xfrm>
          <a:prstGeom prst="rect">
            <a:avLst/>
          </a:prstGeom>
        </p:spPr>
      </p:pic>
      <p:pic>
        <p:nvPicPr>
          <p:cNvPr id="19" name="Picture 18" descr="Chart&#10;&#10;Description automatically generated">
            <a:extLst>
              <a:ext uri="{FF2B5EF4-FFF2-40B4-BE49-F238E27FC236}">
                <a16:creationId xmlns:a16="http://schemas.microsoft.com/office/drawing/2014/main" id="{5E009C9D-0938-5282-8AE5-2B488F17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362" y="1306501"/>
            <a:ext cx="4466090" cy="3509071"/>
          </a:xfrm>
          <a:prstGeom prst="rect">
            <a:avLst/>
          </a:prstGeom>
        </p:spPr>
      </p:pic>
      <p:pic>
        <p:nvPicPr>
          <p:cNvPr id="10" name="Picture 9" descr="Chart, scatter chart, bubble chart&#10;&#10;Description automatically generated">
            <a:extLst>
              <a:ext uri="{FF2B5EF4-FFF2-40B4-BE49-F238E27FC236}">
                <a16:creationId xmlns:a16="http://schemas.microsoft.com/office/drawing/2014/main" id="{C380FD69-D7CC-B8A8-41D0-BFA2CF0AD6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9704" y="51886"/>
            <a:ext cx="4154055" cy="3263900"/>
          </a:xfrm>
          <a:prstGeom prst="rect">
            <a:avLst/>
          </a:prstGeom>
        </p:spPr>
      </p:pic>
      <p:sp>
        <p:nvSpPr>
          <p:cNvPr id="20" name="Oval 19">
            <a:extLst>
              <a:ext uri="{FF2B5EF4-FFF2-40B4-BE49-F238E27FC236}">
                <a16:creationId xmlns:a16="http://schemas.microsoft.com/office/drawing/2014/main" id="{5CEE5327-9FBE-4E98-0D6D-0160CA51FEB3}"/>
              </a:ext>
            </a:extLst>
          </p:cNvPr>
          <p:cNvSpPr/>
          <p:nvPr/>
        </p:nvSpPr>
        <p:spPr>
          <a:xfrm>
            <a:off x="5847186" y="2918564"/>
            <a:ext cx="1516585" cy="510435"/>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B5E5C55-0364-F5F7-9F71-642B78FA2F42}"/>
              </a:ext>
            </a:extLst>
          </p:cNvPr>
          <p:cNvSpPr/>
          <p:nvPr/>
        </p:nvSpPr>
        <p:spPr>
          <a:xfrm>
            <a:off x="5847186" y="6233577"/>
            <a:ext cx="1516585" cy="510435"/>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4545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1 and 2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1232821" y="5256213"/>
            <a:ext cx="9618895" cy="12197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 foods that had the highest correlation with Axes 1&amp;2 were almost the same – ice cream and milks. Banana foor Axis 1, and American cheese for Axis 2. </a:t>
            </a:r>
            <a:endParaRPr lang="en-US" sz="1600" dirty="0">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BED5311F-6FEF-D619-C2A1-B4EF7B26F68C}"/>
              </a:ext>
            </a:extLst>
          </p:cNvPr>
          <p:cNvSpPr/>
          <p:nvPr/>
        </p:nvSpPr>
        <p:spPr>
          <a:xfrm>
            <a:off x="0" y="0"/>
            <a:ext cx="79375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food by SEQN, males60to79, Lv3, WEIGHTED unifrac distance PCoA. </a:t>
            </a:r>
            <a:endParaRPr lang="en-US" sz="16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5B31C71-F244-7E6C-7A66-FD11C44E443F}"/>
              </a:ext>
            </a:extLst>
          </p:cNvPr>
          <p:cNvPicPr>
            <a:picLocks noChangeAspect="1"/>
          </p:cNvPicPr>
          <p:nvPr/>
        </p:nvPicPr>
        <p:blipFill>
          <a:blip r:embed="rId2"/>
          <a:stretch>
            <a:fillRect/>
          </a:stretch>
        </p:blipFill>
        <p:spPr>
          <a:xfrm>
            <a:off x="231774" y="1238250"/>
            <a:ext cx="11734855" cy="2927350"/>
          </a:xfrm>
          <a:prstGeom prst="rect">
            <a:avLst/>
          </a:prstGeom>
        </p:spPr>
      </p:pic>
    </p:spTree>
    <p:extLst>
      <p:ext uri="{BB962C8B-B14F-4D97-AF65-F5344CB8AC3E}">
        <p14:creationId xmlns:p14="http://schemas.microsoft.com/office/powerpoint/2010/main" val="424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10;&#10;Description automatically generated">
            <a:extLst>
              <a:ext uri="{FF2B5EF4-FFF2-40B4-BE49-F238E27FC236}">
                <a16:creationId xmlns:a16="http://schemas.microsoft.com/office/drawing/2014/main" id="{81AEA04C-9DD3-36B3-03E5-D5BC487350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0097" y="2995045"/>
            <a:ext cx="4466090" cy="3509071"/>
          </a:xfrm>
          <a:prstGeom prst="rect">
            <a:avLst/>
          </a:prstGeom>
        </p:spPr>
      </p:pic>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1 and 2 </a:t>
            </a:r>
            <a:endParaRPr lang="en-US" sz="2800" dirty="0"/>
          </a:p>
        </p:txBody>
      </p:sp>
      <p:sp>
        <p:nvSpPr>
          <p:cNvPr id="7" name="Rectangle: Rounded Corners 6">
            <a:extLst>
              <a:ext uri="{FF2B5EF4-FFF2-40B4-BE49-F238E27FC236}">
                <a16:creationId xmlns:a16="http://schemas.microsoft.com/office/drawing/2014/main" id="{378F54FA-5901-B731-9814-E033BA53BB07}"/>
              </a:ext>
            </a:extLst>
          </p:cNvPr>
          <p:cNvSpPr/>
          <p:nvPr/>
        </p:nvSpPr>
        <p:spPr>
          <a:xfrm>
            <a:off x="7483864" y="2995045"/>
            <a:ext cx="3298956" cy="1094377"/>
          </a:xfrm>
          <a:prstGeom prst="roundRect">
            <a:avLst/>
          </a:prstGeom>
          <a:solidFill>
            <a:schemeClr val="tx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and Axis 2 (–) …</a:t>
            </a:r>
          </a:p>
          <a:p>
            <a:r>
              <a:rPr lang="en-US">
                <a:solidFill>
                  <a:schemeClr val="tx1">
                    <a:lumMod val="85000"/>
                    <a:lumOff val="15000"/>
                  </a:schemeClr>
                </a:solidFill>
                <a:latin typeface="Arial" panose="020B0604020202020204" pitchFamily="34" charset="0"/>
                <a:cs typeface="Arial" panose="020B0604020202020204" pitchFamily="34" charset="0"/>
              </a:rPr>
              <a:t>Milk?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711ACB70-52E0-E803-6869-7D687AB996D3}"/>
              </a:ext>
            </a:extLst>
          </p:cNvPr>
          <p:cNvSpPr/>
          <p:nvPr/>
        </p:nvSpPr>
        <p:spPr>
          <a:xfrm>
            <a:off x="396741" y="3448609"/>
            <a:ext cx="3298956" cy="1094377"/>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and Axis 2 (–) …</a:t>
            </a:r>
          </a:p>
          <a:p>
            <a:r>
              <a:rPr lang="en-US">
                <a:solidFill>
                  <a:schemeClr val="tx1">
                    <a:lumMod val="85000"/>
                    <a:lumOff val="15000"/>
                  </a:schemeClr>
                </a:solidFill>
                <a:latin typeface="Arial" panose="020B0604020202020204" pitchFamily="34" charset="0"/>
                <a:cs typeface="Arial" panose="020B0604020202020204" pitchFamily="34" charset="0"/>
              </a:rPr>
              <a:t>Ice cream</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56EA9737-82F3-A2E6-AB9D-E57C77EB8BA0}"/>
              </a:ext>
            </a:extLst>
          </p:cNvPr>
          <p:cNvSpPr/>
          <p:nvPr/>
        </p:nvSpPr>
        <p:spPr>
          <a:xfrm rot="1837578">
            <a:off x="3675851" y="4080237"/>
            <a:ext cx="1423430" cy="1845912"/>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7A1BF95-C447-6A79-45A1-123FFBCF4B60}"/>
              </a:ext>
            </a:extLst>
          </p:cNvPr>
          <p:cNvSpPr/>
          <p:nvPr/>
        </p:nvSpPr>
        <p:spPr>
          <a:xfrm rot="1773489">
            <a:off x="5078391" y="3793968"/>
            <a:ext cx="2131827" cy="1314642"/>
          </a:xfrm>
          <a:prstGeom prst="ellipse">
            <a:avLst/>
          </a:pr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7E5677DB-1432-12D7-DE47-FB8506D68DBB}"/>
              </a:ext>
            </a:extLst>
          </p:cNvPr>
          <p:cNvPicPr>
            <a:picLocks noChangeAspect="1"/>
          </p:cNvPicPr>
          <p:nvPr/>
        </p:nvPicPr>
        <p:blipFill rotWithShape="1">
          <a:blip r:embed="rId3"/>
          <a:srcRect b="29838"/>
          <a:stretch/>
        </p:blipFill>
        <p:spPr>
          <a:xfrm>
            <a:off x="223545" y="157436"/>
            <a:ext cx="11213239" cy="961949"/>
          </a:xfrm>
          <a:prstGeom prst="rect">
            <a:avLst/>
          </a:prstGeom>
        </p:spPr>
      </p:pic>
      <p:pic>
        <p:nvPicPr>
          <p:cNvPr id="14" name="Picture 13">
            <a:extLst>
              <a:ext uri="{FF2B5EF4-FFF2-40B4-BE49-F238E27FC236}">
                <a16:creationId xmlns:a16="http://schemas.microsoft.com/office/drawing/2014/main" id="{D8B7CC4D-82DD-E482-A947-C0BEBCC50644}"/>
              </a:ext>
            </a:extLst>
          </p:cNvPr>
          <p:cNvPicPr>
            <a:picLocks noChangeAspect="1"/>
          </p:cNvPicPr>
          <p:nvPr/>
        </p:nvPicPr>
        <p:blipFill rotWithShape="1">
          <a:blip r:embed="rId4"/>
          <a:srcRect b="39046"/>
          <a:stretch/>
        </p:blipFill>
        <p:spPr>
          <a:xfrm>
            <a:off x="223545" y="1184177"/>
            <a:ext cx="11213239" cy="924243"/>
          </a:xfrm>
          <a:prstGeom prst="rect">
            <a:avLst/>
          </a:prstGeom>
        </p:spPr>
      </p:pic>
    </p:spTree>
    <p:extLst>
      <p:ext uri="{BB962C8B-B14F-4D97-AF65-F5344CB8AC3E}">
        <p14:creationId xmlns:p14="http://schemas.microsoft.com/office/powerpoint/2010/main" val="294940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3 and 4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490305" y="4850056"/>
            <a:ext cx="11219095" cy="158461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 foods that had the highest correlation with Axes 3&amp;4 were – Soft drinks (Cola type), White bread, milk.</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Also, White sugar and Cheese for Axis 4. </a:t>
            </a:r>
          </a:p>
          <a:p>
            <a:pPr algn="ctr"/>
            <a:r>
              <a:rPr lang="en-US" sz="1600">
                <a:latin typeface="Arial" panose="020B0604020202020204" pitchFamily="34" charset="0"/>
                <a:cs typeface="Arial" panose="020B0604020202020204" pitchFamily="34" charset="0"/>
              </a:rPr>
              <a:t>Axis 4 (+) were less healthy foods such as soft drinks, sugar, white bread, cheese. </a:t>
            </a:r>
            <a:endParaRPr lang="en-US" sz="16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0F22AF03-9DB0-D250-D646-042256D2CE1B}"/>
              </a:ext>
            </a:extLst>
          </p:cNvPr>
          <p:cNvPicPr>
            <a:picLocks noChangeAspect="1"/>
          </p:cNvPicPr>
          <p:nvPr/>
        </p:nvPicPr>
        <p:blipFill rotWithShape="1">
          <a:blip r:embed="rId2"/>
          <a:srcRect b="14707"/>
          <a:stretch/>
        </p:blipFill>
        <p:spPr>
          <a:xfrm>
            <a:off x="490305" y="1013513"/>
            <a:ext cx="11534599" cy="1465264"/>
          </a:xfrm>
          <a:prstGeom prst="rect">
            <a:avLst/>
          </a:prstGeom>
        </p:spPr>
      </p:pic>
      <p:pic>
        <p:nvPicPr>
          <p:cNvPr id="14" name="Picture 13">
            <a:extLst>
              <a:ext uri="{FF2B5EF4-FFF2-40B4-BE49-F238E27FC236}">
                <a16:creationId xmlns:a16="http://schemas.microsoft.com/office/drawing/2014/main" id="{42948F20-B442-A523-4435-20965C6DEB26}"/>
              </a:ext>
            </a:extLst>
          </p:cNvPr>
          <p:cNvPicPr>
            <a:picLocks noChangeAspect="1"/>
          </p:cNvPicPr>
          <p:nvPr/>
        </p:nvPicPr>
        <p:blipFill rotWithShape="1">
          <a:blip r:embed="rId3"/>
          <a:srcRect b="17493"/>
          <a:stretch/>
        </p:blipFill>
        <p:spPr>
          <a:xfrm>
            <a:off x="490305" y="2590828"/>
            <a:ext cx="11553394" cy="1916770"/>
          </a:xfrm>
          <a:prstGeom prst="rect">
            <a:avLst/>
          </a:prstGeom>
        </p:spPr>
      </p:pic>
    </p:spTree>
    <p:extLst>
      <p:ext uri="{BB962C8B-B14F-4D97-AF65-F5344CB8AC3E}">
        <p14:creationId xmlns:p14="http://schemas.microsoft.com/office/powerpoint/2010/main" val="2370409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3 </a:t>
            </a:r>
            <a:endParaRPr lang="en-US" sz="2800" dirty="0"/>
          </a:p>
        </p:txBody>
      </p:sp>
      <p:cxnSp>
        <p:nvCxnSpPr>
          <p:cNvPr id="5" name="Straight Arrow Connector 4">
            <a:extLst>
              <a:ext uri="{FF2B5EF4-FFF2-40B4-BE49-F238E27FC236}">
                <a16:creationId xmlns:a16="http://schemas.microsoft.com/office/drawing/2014/main" id="{811B3A6D-934B-2638-ECB6-D7DE3FD82801}"/>
              </a:ext>
            </a:extLst>
          </p:cNvPr>
          <p:cNvCxnSpPr>
            <a:cxnSpLocks/>
          </p:cNvCxnSpPr>
          <p:nvPr/>
        </p:nvCxnSpPr>
        <p:spPr>
          <a:xfrm>
            <a:off x="3941097" y="6645838"/>
            <a:ext cx="430138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D531AFE5-EF52-D697-FC54-B1701E8A66EA}"/>
              </a:ext>
            </a:extLst>
          </p:cNvPr>
          <p:cNvSpPr/>
          <p:nvPr/>
        </p:nvSpPr>
        <p:spPr>
          <a:xfrm>
            <a:off x="8432038" y="5976822"/>
            <a:ext cx="3226713" cy="779699"/>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(rice, nonfat milk; not significant)</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6F20781C-BA0E-95B2-BA37-DDC95F44D155}"/>
              </a:ext>
            </a:extLst>
          </p:cNvPr>
          <p:cNvSpPr/>
          <p:nvPr/>
        </p:nvSpPr>
        <p:spPr>
          <a:xfrm>
            <a:off x="1021959" y="6261102"/>
            <a:ext cx="2664448" cy="596897"/>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ice cream, 2%, whole milk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8B7095E4-F058-C5DA-8F61-43660A05AA2E}"/>
              </a:ext>
            </a:extLst>
          </p:cNvPr>
          <p:cNvSpPr/>
          <p:nvPr/>
        </p:nvSpPr>
        <p:spPr>
          <a:xfrm>
            <a:off x="490782" y="3019594"/>
            <a:ext cx="2664448" cy="71673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 White bread, lean beef steak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6B2A44BA-5F54-86F6-9D67-3D1BC19D6BE8}"/>
              </a:ext>
            </a:extLst>
          </p:cNvPr>
          <p:cNvSpPr/>
          <p:nvPr/>
        </p:nvSpPr>
        <p:spPr>
          <a:xfrm>
            <a:off x="490782" y="5428820"/>
            <a:ext cx="2664448" cy="71673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 soft drink, raw banana, 2% milk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5" name="Straight Arrow Connector 14">
            <a:extLst>
              <a:ext uri="{FF2B5EF4-FFF2-40B4-BE49-F238E27FC236}">
                <a16:creationId xmlns:a16="http://schemas.microsoft.com/office/drawing/2014/main" id="{1DDCE4C4-E974-0C34-E694-79FB3F901AF2}"/>
              </a:ext>
            </a:extLst>
          </p:cNvPr>
          <p:cNvCxnSpPr>
            <a:cxnSpLocks/>
          </p:cNvCxnSpPr>
          <p:nvPr/>
        </p:nvCxnSpPr>
        <p:spPr>
          <a:xfrm flipV="1">
            <a:off x="3352800" y="3253731"/>
            <a:ext cx="0" cy="272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1CADEBD4-7935-9216-8879-A832A311DA42}"/>
              </a:ext>
            </a:extLst>
          </p:cNvPr>
          <p:cNvPicPr>
            <a:picLocks noChangeAspect="1"/>
          </p:cNvPicPr>
          <p:nvPr/>
        </p:nvPicPr>
        <p:blipFill rotWithShape="1">
          <a:blip r:embed="rId2"/>
          <a:srcRect b="42369"/>
          <a:stretch/>
        </p:blipFill>
        <p:spPr>
          <a:xfrm>
            <a:off x="282263" y="186297"/>
            <a:ext cx="11376488" cy="886575"/>
          </a:xfrm>
          <a:prstGeom prst="rect">
            <a:avLst/>
          </a:prstGeom>
        </p:spPr>
      </p:pic>
      <p:pic>
        <p:nvPicPr>
          <p:cNvPr id="21" name="Picture 20">
            <a:extLst>
              <a:ext uri="{FF2B5EF4-FFF2-40B4-BE49-F238E27FC236}">
                <a16:creationId xmlns:a16="http://schemas.microsoft.com/office/drawing/2014/main" id="{93E1E26E-5B80-4F70-FC88-DD2A6EDC1F90}"/>
              </a:ext>
            </a:extLst>
          </p:cNvPr>
          <p:cNvPicPr>
            <a:picLocks noChangeAspect="1"/>
          </p:cNvPicPr>
          <p:nvPr/>
        </p:nvPicPr>
        <p:blipFill rotWithShape="1">
          <a:blip r:embed="rId3"/>
          <a:srcRect b="14707"/>
          <a:stretch/>
        </p:blipFill>
        <p:spPr>
          <a:xfrm>
            <a:off x="282263" y="1233148"/>
            <a:ext cx="11534599" cy="1465264"/>
          </a:xfrm>
          <a:prstGeom prst="rect">
            <a:avLst/>
          </a:prstGeom>
        </p:spPr>
      </p:pic>
      <p:pic>
        <p:nvPicPr>
          <p:cNvPr id="23" name="Picture 22" descr="Chart, scatter chart, bubble chart&#10;&#10;Description automatically generated">
            <a:extLst>
              <a:ext uri="{FF2B5EF4-FFF2-40B4-BE49-F238E27FC236}">
                <a16:creationId xmlns:a16="http://schemas.microsoft.com/office/drawing/2014/main" id="{9DE83068-188A-1258-376B-E55DBFE1D0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407" y="2869242"/>
            <a:ext cx="4548060" cy="3573475"/>
          </a:xfrm>
          <a:prstGeom prst="rect">
            <a:avLst/>
          </a:prstGeom>
        </p:spPr>
      </p:pic>
      <p:sp>
        <p:nvSpPr>
          <p:cNvPr id="24" name="Rectangle: Rounded Corners 23">
            <a:extLst>
              <a:ext uri="{FF2B5EF4-FFF2-40B4-BE49-F238E27FC236}">
                <a16:creationId xmlns:a16="http://schemas.microsoft.com/office/drawing/2014/main" id="{14D65A74-4B22-4945-889A-75F11BA891F3}"/>
              </a:ext>
            </a:extLst>
          </p:cNvPr>
          <p:cNvSpPr/>
          <p:nvPr/>
        </p:nvSpPr>
        <p:spPr>
          <a:xfrm>
            <a:off x="8432038" y="3142786"/>
            <a:ext cx="3484172" cy="211501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Axis 2 (–) were somewhat unhealthy dairy products such as ice cream, 2% or whole milk. </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Prediabetic, and Diabetic groups shifting to less Axis 2 values. Makes sense accounting for their BMI…? </a:t>
            </a:r>
          </a:p>
        </p:txBody>
      </p:sp>
    </p:spTree>
    <p:extLst>
      <p:ext uri="{BB962C8B-B14F-4D97-AF65-F5344CB8AC3E}">
        <p14:creationId xmlns:p14="http://schemas.microsoft.com/office/powerpoint/2010/main" val="311706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4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8154188" y="3429000"/>
            <a:ext cx="3762022" cy="2095499"/>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Axis 4 (+) were less healthy foods such as soft drinks, sugar, white bread, cheese, beer. </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But GLU groups do not show much  difference in the Axis 4 direction in Axis2&amp;4 plot.</a:t>
            </a:r>
          </a:p>
        </p:txBody>
      </p:sp>
      <p:sp>
        <p:nvSpPr>
          <p:cNvPr id="9" name="Rectangle: Rounded Corners 8">
            <a:extLst>
              <a:ext uri="{FF2B5EF4-FFF2-40B4-BE49-F238E27FC236}">
                <a16:creationId xmlns:a16="http://schemas.microsoft.com/office/drawing/2014/main" id="{4BCAA3CB-A315-221B-EB63-91E343FFA9C4}"/>
              </a:ext>
            </a:extLst>
          </p:cNvPr>
          <p:cNvSpPr/>
          <p:nvPr/>
        </p:nvSpPr>
        <p:spPr>
          <a:xfrm>
            <a:off x="490782" y="3019594"/>
            <a:ext cx="2664448" cy="967285"/>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4 (+) … soft drinks, white bread, sugar, cheese</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67146D09-EF5B-7388-FED1-F76EB19E5134}"/>
              </a:ext>
            </a:extLst>
          </p:cNvPr>
          <p:cNvSpPr/>
          <p:nvPr/>
        </p:nvSpPr>
        <p:spPr>
          <a:xfrm>
            <a:off x="490782" y="5113868"/>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4 (–) … raw banana, nonfat or 1% milk, peanut butter</a:t>
            </a:r>
          </a:p>
        </p:txBody>
      </p:sp>
      <p:cxnSp>
        <p:nvCxnSpPr>
          <p:cNvPr id="11" name="Straight Arrow Connector 10">
            <a:extLst>
              <a:ext uri="{FF2B5EF4-FFF2-40B4-BE49-F238E27FC236}">
                <a16:creationId xmlns:a16="http://schemas.microsoft.com/office/drawing/2014/main" id="{D4CB592D-C7F7-AFF6-A16B-6090BCB6F456}"/>
              </a:ext>
            </a:extLst>
          </p:cNvPr>
          <p:cNvCxnSpPr>
            <a:cxnSpLocks/>
          </p:cNvCxnSpPr>
          <p:nvPr/>
        </p:nvCxnSpPr>
        <p:spPr>
          <a:xfrm flipV="1">
            <a:off x="3352800" y="3253731"/>
            <a:ext cx="0" cy="272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14565DB-218C-55E4-3A05-237CD16D83BE}"/>
              </a:ext>
            </a:extLst>
          </p:cNvPr>
          <p:cNvPicPr>
            <a:picLocks noChangeAspect="1"/>
          </p:cNvPicPr>
          <p:nvPr/>
        </p:nvPicPr>
        <p:blipFill rotWithShape="1">
          <a:blip r:embed="rId2"/>
          <a:srcRect b="17493"/>
          <a:stretch/>
        </p:blipFill>
        <p:spPr>
          <a:xfrm>
            <a:off x="263468" y="954352"/>
            <a:ext cx="11553394" cy="1916770"/>
          </a:xfrm>
          <a:prstGeom prst="rect">
            <a:avLst/>
          </a:prstGeom>
        </p:spPr>
      </p:pic>
      <p:pic>
        <p:nvPicPr>
          <p:cNvPr id="13" name="Picture 12">
            <a:extLst>
              <a:ext uri="{FF2B5EF4-FFF2-40B4-BE49-F238E27FC236}">
                <a16:creationId xmlns:a16="http://schemas.microsoft.com/office/drawing/2014/main" id="{E4F0F63E-78EB-76A0-42A2-0DCDBEEB4741}"/>
              </a:ext>
            </a:extLst>
          </p:cNvPr>
          <p:cNvPicPr>
            <a:picLocks noChangeAspect="1"/>
          </p:cNvPicPr>
          <p:nvPr/>
        </p:nvPicPr>
        <p:blipFill rotWithShape="1">
          <a:blip r:embed="rId3"/>
          <a:srcRect b="39046"/>
          <a:stretch/>
        </p:blipFill>
        <p:spPr>
          <a:xfrm>
            <a:off x="263468" y="58161"/>
            <a:ext cx="11213239" cy="924243"/>
          </a:xfrm>
          <a:prstGeom prst="rect">
            <a:avLst/>
          </a:prstGeom>
        </p:spPr>
      </p:pic>
      <p:pic>
        <p:nvPicPr>
          <p:cNvPr id="15" name="Picture 14" descr="Chart, scatter chart, bubble chart&#10;&#10;Description automatically generated">
            <a:extLst>
              <a:ext uri="{FF2B5EF4-FFF2-40B4-BE49-F238E27FC236}">
                <a16:creationId xmlns:a16="http://schemas.microsoft.com/office/drawing/2014/main" id="{22B60914-5020-D2D2-9700-BDBF8C9379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1206" y="3200514"/>
            <a:ext cx="4029655" cy="3166157"/>
          </a:xfrm>
          <a:prstGeom prst="rect">
            <a:avLst/>
          </a:prstGeom>
        </p:spPr>
      </p:pic>
      <p:cxnSp>
        <p:nvCxnSpPr>
          <p:cNvPr id="16" name="Straight Arrow Connector 15">
            <a:extLst>
              <a:ext uri="{FF2B5EF4-FFF2-40B4-BE49-F238E27FC236}">
                <a16:creationId xmlns:a16="http://schemas.microsoft.com/office/drawing/2014/main" id="{4DFA9D8E-CF09-378A-0970-A1EEF57D42F3}"/>
              </a:ext>
            </a:extLst>
          </p:cNvPr>
          <p:cNvCxnSpPr>
            <a:cxnSpLocks/>
          </p:cNvCxnSpPr>
          <p:nvPr/>
        </p:nvCxnSpPr>
        <p:spPr>
          <a:xfrm>
            <a:off x="3941097" y="6645838"/>
            <a:ext cx="430138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9ECF0A1B-37EA-D751-7876-5FA51417A668}"/>
              </a:ext>
            </a:extLst>
          </p:cNvPr>
          <p:cNvSpPr/>
          <p:nvPr/>
        </p:nvSpPr>
        <p:spPr>
          <a:xfrm>
            <a:off x="8432038" y="5976822"/>
            <a:ext cx="3226713" cy="779699"/>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(rice, nonfat milk; not significant)</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F6E8DC1F-F5E8-85A5-1497-BF6C3E7BD05A}"/>
              </a:ext>
            </a:extLst>
          </p:cNvPr>
          <p:cNvSpPr/>
          <p:nvPr/>
        </p:nvSpPr>
        <p:spPr>
          <a:xfrm>
            <a:off x="1021959" y="6261102"/>
            <a:ext cx="2664448" cy="596897"/>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ice cream, 2%, whole milk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7013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965199" y="851517"/>
            <a:ext cx="5130795" cy="1461778"/>
          </a:xfrm>
        </p:spPr>
        <p:txBody>
          <a:bodyPr vert="horz" lIns="91440" tIns="45720" rIns="91440" bIns="45720" rtlCol="0" anchor="ctr">
            <a:normAutofit/>
          </a:bodyPr>
          <a:lstStyle/>
          <a:p>
            <a:r>
              <a:rPr lang="en-US" sz="3200" kern="1200">
                <a:solidFill>
                  <a:schemeClr val="tx1"/>
                </a:solidFill>
              </a:rPr>
              <a:t>Corr between food groups and Axes. </a:t>
            </a: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65202" y="3052874"/>
            <a:ext cx="4048344" cy="2074458"/>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p>
            <a:pPr>
              <a:lnSpc>
                <a:spcPct val="90000"/>
              </a:lnSpc>
              <a:spcAft>
                <a:spcPts val="600"/>
              </a:spcAft>
            </a:pPr>
            <a:r>
              <a:rPr lang="en-US" sz="2000">
                <a:solidFill>
                  <a:schemeClr val="tx1"/>
                </a:solidFill>
                <a:latin typeface="Arial" panose="020B0604020202020204" pitchFamily="34" charset="0"/>
                <a:cs typeface="Arial" panose="020B0604020202020204" pitchFamily="34" charset="0"/>
              </a:rPr>
              <a:t>When male subjects aged 60-79 were separated by their dietary patterns with weighted unifrac distance, ice cream was the key food category that separated them.. interesting. </a:t>
            </a:r>
          </a:p>
        </p:txBody>
      </p:sp>
      <p:sp>
        <p:nvSpPr>
          <p:cNvPr id="27" name="Freeform: Shape 26">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phic 3" descr="Ice cream outline">
            <a:extLst>
              <a:ext uri="{FF2B5EF4-FFF2-40B4-BE49-F238E27FC236}">
                <a16:creationId xmlns:a16="http://schemas.microsoft.com/office/drawing/2014/main" id="{3F6BBB2A-2F70-0DE2-E2E0-7796A66D8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1958993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males60to79_red_Lv3_ord_WEIGHTED_corr_icecream_GLU</a:t>
            </a:r>
            <a:r>
              <a:rPr lang="en-AU" sz="2800"/>
              <a:t> </a:t>
            </a:r>
            <a:endParaRPr lang="en-US" sz="2800" dirty="0"/>
          </a:p>
        </p:txBody>
      </p:sp>
      <p:pic>
        <p:nvPicPr>
          <p:cNvPr id="6" name="Picture 5" descr="Chart, scatter chart&#10;&#10;Description automatically generated">
            <a:extLst>
              <a:ext uri="{FF2B5EF4-FFF2-40B4-BE49-F238E27FC236}">
                <a16:creationId xmlns:a16="http://schemas.microsoft.com/office/drawing/2014/main" id="{BB782D02-226B-F3E4-7C40-925A3E8F5E5E}"/>
              </a:ext>
            </a:extLst>
          </p:cNvPr>
          <p:cNvPicPr>
            <a:picLocks noChangeAspect="1"/>
          </p:cNvPicPr>
          <p:nvPr/>
        </p:nvPicPr>
        <p:blipFill rotWithShape="1">
          <a:blip r:embed="rId2">
            <a:extLst>
              <a:ext uri="{28A0092B-C50C-407E-A947-70E740481C1C}">
                <a14:useLocalDpi xmlns:a14="http://schemas.microsoft.com/office/drawing/2010/main" val="0"/>
              </a:ext>
            </a:extLst>
          </a:blip>
          <a:srcRect r="14370"/>
          <a:stretch/>
        </p:blipFill>
        <p:spPr>
          <a:xfrm>
            <a:off x="103395" y="1247530"/>
            <a:ext cx="8062706" cy="5178669"/>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5459205" y="1247530"/>
            <a:ext cx="6521938" cy="272268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Food OTU table + GLU_index </a:t>
            </a:r>
            <a:r>
              <a:rPr lang="en-US" sz="2000">
                <a:latin typeface="Arial" panose="020B0604020202020204" pitchFamily="34" charset="0"/>
                <a:cs typeface="Arial" panose="020B0604020202020204" pitchFamily="34" charset="0"/>
                <a:sym typeface="Wingdings" panose="05000000000000000000" pitchFamily="2" charset="2"/>
              </a:rPr>
              <a:t> plot “ice cream regular flavors other than chocolate” consumption and color code by GLU_index.</a:t>
            </a:r>
          </a:p>
          <a:p>
            <a:pPr algn="ctr"/>
            <a:endParaRPr lang="en-US" sz="2000">
              <a:latin typeface="Arial" panose="020B0604020202020204" pitchFamily="34" charset="0"/>
              <a:cs typeface="Arial" panose="020B0604020202020204" pitchFamily="34" charset="0"/>
              <a:sym typeface="Wingdings" panose="05000000000000000000" pitchFamily="2" charset="2"/>
            </a:endParaRPr>
          </a:p>
          <a:p>
            <a:pPr algn="ctr"/>
            <a:r>
              <a:rPr lang="en-US" sz="2000">
                <a:latin typeface="Arial" panose="020B0604020202020204" pitchFamily="34" charset="0"/>
                <a:cs typeface="Arial" panose="020B0604020202020204" pitchFamily="34" charset="0"/>
              </a:rPr>
              <a:t>Most people did not consume ice cream, but some did.  And most of them were either </a:t>
            </a:r>
            <a:r>
              <a:rPr lang="en-US" sz="2000">
                <a:solidFill>
                  <a:schemeClr val="accent4">
                    <a:lumMod val="75000"/>
                  </a:schemeClr>
                </a:solidFill>
                <a:latin typeface="Arial" panose="020B0604020202020204" pitchFamily="34" charset="0"/>
                <a:cs typeface="Arial" panose="020B0604020202020204" pitchFamily="34" charset="0"/>
              </a:rPr>
              <a:t>prediabetic</a:t>
            </a:r>
            <a:r>
              <a:rPr lang="en-US" sz="2000">
                <a:latin typeface="Arial" panose="020B0604020202020204" pitchFamily="34" charset="0"/>
                <a:cs typeface="Arial" panose="020B0604020202020204" pitchFamily="34" charset="0"/>
              </a:rPr>
              <a:t> or </a:t>
            </a:r>
            <a:r>
              <a:rPr lang="en-US" sz="2000">
                <a:solidFill>
                  <a:srgbClr val="C71585"/>
                </a:solidFill>
                <a:latin typeface="Arial" panose="020B0604020202020204" pitchFamily="34" charset="0"/>
                <a:cs typeface="Arial" panose="020B0604020202020204" pitchFamily="34" charset="0"/>
              </a:rPr>
              <a:t>diabetic</a:t>
            </a:r>
            <a:r>
              <a:rPr lang="en-US" sz="2000">
                <a:latin typeface="Arial" panose="020B0604020202020204" pitchFamily="34" charset="0"/>
                <a:cs typeface="Arial" panose="020B0604020202020204" pitchFamily="34" charset="0"/>
              </a:rPr>
              <a:t>. That’s why the correlation was strong..</a:t>
            </a:r>
          </a:p>
        </p:txBody>
      </p:sp>
      <p:pic>
        <p:nvPicPr>
          <p:cNvPr id="8" name="Picture 7" descr="Chart, scatter chart&#10;&#10;Description automatically generated">
            <a:extLst>
              <a:ext uri="{FF2B5EF4-FFF2-40B4-BE49-F238E27FC236}">
                <a16:creationId xmlns:a16="http://schemas.microsoft.com/office/drawing/2014/main" id="{D0CD5F5E-9400-4143-16A1-25984D16A304}"/>
              </a:ext>
            </a:extLst>
          </p:cNvPr>
          <p:cNvPicPr>
            <a:picLocks noChangeAspect="1"/>
          </p:cNvPicPr>
          <p:nvPr/>
        </p:nvPicPr>
        <p:blipFill rotWithShape="1">
          <a:blip r:embed="rId3">
            <a:extLst>
              <a:ext uri="{28A0092B-C50C-407E-A947-70E740481C1C}">
                <a14:useLocalDpi xmlns:a14="http://schemas.microsoft.com/office/drawing/2010/main" val="0"/>
              </a:ext>
            </a:extLst>
          </a:blip>
          <a:srcRect l="85450" t="31324" b="42352"/>
          <a:stretch/>
        </p:blipFill>
        <p:spPr>
          <a:xfrm>
            <a:off x="1948963" y="1471271"/>
            <a:ext cx="1330500" cy="1203518"/>
          </a:xfrm>
          <a:prstGeom prst="rect">
            <a:avLst/>
          </a:prstGeom>
        </p:spPr>
      </p:pic>
    </p:spTree>
    <p:extLst>
      <p:ext uri="{BB962C8B-B14F-4D97-AF65-F5344CB8AC3E}">
        <p14:creationId xmlns:p14="http://schemas.microsoft.com/office/powerpoint/2010/main" val="2660105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males60to79_red_Lv3_ord_WEIGHTED_corr_2%milk_GLU</a:t>
            </a:r>
            <a:r>
              <a:rPr lang="en-AU" sz="2800"/>
              <a:t> </a:t>
            </a:r>
            <a:endParaRPr lang="en-US" sz="2800" dirty="0"/>
          </a:p>
        </p:txBody>
      </p:sp>
      <p:pic>
        <p:nvPicPr>
          <p:cNvPr id="4" name="Picture 3" descr="Chart&#10;&#10;Description automatically generated with medium confidence">
            <a:extLst>
              <a:ext uri="{FF2B5EF4-FFF2-40B4-BE49-F238E27FC236}">
                <a16:creationId xmlns:a16="http://schemas.microsoft.com/office/drawing/2014/main" id="{B6989175-E187-4D06-7ED7-2804DA48A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1155695"/>
            <a:ext cx="6197600" cy="5262113"/>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6787662" y="1383762"/>
            <a:ext cx="5315438" cy="303583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Food OTU table + GLU_index </a:t>
            </a:r>
            <a:r>
              <a:rPr lang="en-US" sz="2000">
                <a:latin typeface="Arial" panose="020B0604020202020204" pitchFamily="34" charset="0"/>
                <a:cs typeface="Arial" panose="020B0604020202020204" pitchFamily="34" charset="0"/>
                <a:sym typeface="Wingdings" panose="05000000000000000000" pitchFamily="2" charset="2"/>
              </a:rPr>
              <a:t> plot “Milk cows fluid 2 fat” consumption and color code by GLU_index.</a:t>
            </a:r>
          </a:p>
          <a:p>
            <a:pPr algn="ctr"/>
            <a:endParaRPr lang="en-US" sz="2000">
              <a:latin typeface="Arial" panose="020B0604020202020204" pitchFamily="34" charset="0"/>
              <a:cs typeface="Arial" panose="020B0604020202020204" pitchFamily="34" charset="0"/>
              <a:sym typeface="Wingdings" panose="05000000000000000000" pitchFamily="2" charset="2"/>
            </a:endParaRPr>
          </a:p>
          <a:p>
            <a:pPr algn="ctr"/>
            <a:r>
              <a:rPr lang="en-US" sz="2000">
                <a:latin typeface="Arial" panose="020B0604020202020204" pitchFamily="34" charset="0"/>
                <a:cs typeface="Arial" panose="020B0604020202020204" pitchFamily="34" charset="0"/>
                <a:sym typeface="Wingdings" panose="05000000000000000000" pitchFamily="2" charset="2"/>
              </a:rPr>
              <a:t>Similarly to ice cream,</a:t>
            </a:r>
          </a:p>
          <a:p>
            <a:pPr algn="ctr"/>
            <a:r>
              <a:rPr lang="en-US" sz="2000">
                <a:latin typeface="Arial" panose="020B0604020202020204" pitchFamily="34" charset="0"/>
                <a:cs typeface="Arial" panose="020B0604020202020204" pitchFamily="34" charset="0"/>
              </a:rPr>
              <a:t>Most people did not consume 2% milk, but some did.  And more </a:t>
            </a:r>
            <a:r>
              <a:rPr lang="en-US" sz="2000">
                <a:solidFill>
                  <a:schemeClr val="accent4">
                    <a:lumMod val="75000"/>
                  </a:schemeClr>
                </a:solidFill>
                <a:latin typeface="Arial" panose="020B0604020202020204" pitchFamily="34" charset="0"/>
                <a:cs typeface="Arial" panose="020B0604020202020204" pitchFamily="34" charset="0"/>
              </a:rPr>
              <a:t>prediabetic</a:t>
            </a:r>
            <a:r>
              <a:rPr lang="en-US" sz="2000">
                <a:latin typeface="Arial" panose="020B0604020202020204" pitchFamily="34" charset="0"/>
                <a:cs typeface="Arial" panose="020B0604020202020204" pitchFamily="34" charset="0"/>
              </a:rPr>
              <a:t> and </a:t>
            </a:r>
            <a:r>
              <a:rPr lang="en-US" sz="2000">
                <a:solidFill>
                  <a:srgbClr val="C71585"/>
                </a:solidFill>
                <a:latin typeface="Arial" panose="020B0604020202020204" pitchFamily="34" charset="0"/>
                <a:cs typeface="Arial" panose="020B0604020202020204" pitchFamily="34" charset="0"/>
              </a:rPr>
              <a:t>diabetic </a:t>
            </a:r>
            <a:r>
              <a:rPr lang="en-US" sz="2000">
                <a:latin typeface="Arial" panose="020B0604020202020204" pitchFamily="34" charset="0"/>
                <a:cs typeface="Arial" panose="020B0604020202020204" pitchFamily="34" charset="0"/>
              </a:rPr>
              <a:t>people did. </a:t>
            </a:r>
          </a:p>
        </p:txBody>
      </p:sp>
    </p:spTree>
    <p:extLst>
      <p:ext uri="{BB962C8B-B14F-4D97-AF65-F5344CB8AC3E}">
        <p14:creationId xmlns:p14="http://schemas.microsoft.com/office/powerpoint/2010/main" val="1805483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males60to79_red_Lv3_ord_WEIGHTED_corr_wholemilk_GLU</a:t>
            </a:r>
            <a:r>
              <a:rPr lang="en-AU" sz="2800"/>
              <a:t>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6787662" y="1383762"/>
            <a:ext cx="5315438" cy="3035838"/>
          </a:xfrm>
          <a:prstGeom prst="roundRect">
            <a:avLst>
              <a:gd name="adj" fmla="val 12149"/>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Food OTU table + GLU_index </a:t>
            </a:r>
            <a:r>
              <a:rPr lang="en-US" sz="2000">
                <a:latin typeface="Arial" panose="020B0604020202020204" pitchFamily="34" charset="0"/>
                <a:cs typeface="Arial" panose="020B0604020202020204" pitchFamily="34" charset="0"/>
                <a:sym typeface="Wingdings" panose="05000000000000000000" pitchFamily="2" charset="2"/>
              </a:rPr>
              <a:t> plot “Milk cows fluid whole” consumption and color code by GLU_index.</a:t>
            </a:r>
          </a:p>
          <a:p>
            <a:pPr algn="ctr"/>
            <a:endParaRPr lang="en-US" sz="2000">
              <a:latin typeface="Arial" panose="020B0604020202020204" pitchFamily="34" charset="0"/>
              <a:cs typeface="Arial" panose="020B0604020202020204" pitchFamily="34" charset="0"/>
              <a:sym typeface="Wingdings" panose="05000000000000000000" pitchFamily="2" charset="2"/>
            </a:endParaRPr>
          </a:p>
          <a:p>
            <a:pPr algn="ctr"/>
            <a:r>
              <a:rPr lang="en-US" sz="2000">
                <a:latin typeface="Arial" panose="020B0604020202020204" pitchFamily="34" charset="0"/>
                <a:cs typeface="Arial" panose="020B0604020202020204" pitchFamily="34" charset="0"/>
                <a:sym typeface="Wingdings" panose="05000000000000000000" pitchFamily="2" charset="2"/>
              </a:rPr>
              <a:t>Similarly to ice cream and 2% milk but difference not as obvious. Plus, Prediabetic group outnumbers Normal and Diabetic groups. That difference is accounted for…? </a:t>
            </a:r>
            <a:endParaRPr lang="en-US" sz="2000">
              <a:latin typeface="Arial" panose="020B0604020202020204" pitchFamily="34" charset="0"/>
              <a:cs typeface="Arial" panose="020B0604020202020204" pitchFamily="34" charset="0"/>
            </a:endParaRPr>
          </a:p>
        </p:txBody>
      </p:sp>
      <p:pic>
        <p:nvPicPr>
          <p:cNvPr id="11" name="Picture 10" descr="Chart, scatter chart&#10;&#10;Description automatically generated">
            <a:extLst>
              <a:ext uri="{FF2B5EF4-FFF2-40B4-BE49-F238E27FC236}">
                <a16:creationId xmlns:a16="http://schemas.microsoft.com/office/drawing/2014/main" id="{2992DBF8-D35A-0B96-9BC8-E15C370B9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508" y="1498595"/>
            <a:ext cx="5753891" cy="4885379"/>
          </a:xfrm>
          <a:prstGeom prst="rect">
            <a:avLst/>
          </a:prstGeom>
        </p:spPr>
      </p:pic>
      <p:pic>
        <p:nvPicPr>
          <p:cNvPr id="13" name="Picture 12">
            <a:extLst>
              <a:ext uri="{FF2B5EF4-FFF2-40B4-BE49-F238E27FC236}">
                <a16:creationId xmlns:a16="http://schemas.microsoft.com/office/drawing/2014/main" id="{788117D4-0FFF-A733-37A8-D70487CD12F0}"/>
              </a:ext>
            </a:extLst>
          </p:cNvPr>
          <p:cNvPicPr>
            <a:picLocks noChangeAspect="1"/>
          </p:cNvPicPr>
          <p:nvPr/>
        </p:nvPicPr>
        <p:blipFill rotWithShape="1">
          <a:blip r:embed="rId3"/>
          <a:srcRect l="8215"/>
          <a:stretch/>
        </p:blipFill>
        <p:spPr>
          <a:xfrm>
            <a:off x="6724159" y="4762500"/>
            <a:ext cx="5315439" cy="914400"/>
          </a:xfrm>
          <a:prstGeom prst="rect">
            <a:avLst/>
          </a:prstGeom>
        </p:spPr>
      </p:pic>
    </p:spTree>
    <p:extLst>
      <p:ext uri="{BB962C8B-B14F-4D97-AF65-F5344CB8AC3E}">
        <p14:creationId xmlns:p14="http://schemas.microsoft.com/office/powerpoint/2010/main" val="1919066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121030" y="1121696"/>
            <a:ext cx="7890235" cy="2888711"/>
          </a:xfrm>
        </p:spPr>
        <p:txBody>
          <a:bodyPr>
            <a:normAutofit/>
          </a:bodyPr>
          <a:lstStyle/>
          <a:p>
            <a:r>
              <a:rPr lang="en-US" altLang="ja-JP" sz="4800">
                <a:solidFill>
                  <a:schemeClr val="bg1">
                    <a:lumMod val="95000"/>
                  </a:schemeClr>
                </a:solidFill>
              </a:rPr>
              <a:t>Male in 60 and older </a:t>
            </a:r>
            <a:br>
              <a:rPr lang="en-US" altLang="ja-JP" sz="4800">
                <a:solidFill>
                  <a:schemeClr val="bg1">
                    <a:lumMod val="95000"/>
                  </a:schemeClr>
                </a:solidFill>
              </a:rPr>
            </a:br>
            <a:r>
              <a:rPr lang="en-US" altLang="ja-JP" sz="4800">
                <a:solidFill>
                  <a:schemeClr val="bg1">
                    <a:lumMod val="95000"/>
                  </a:schemeClr>
                </a:solidFill>
              </a:rPr>
              <a:t>(60 plus) </a:t>
            </a:r>
            <a:endParaRPr lang="en-US" sz="6000" dirty="0">
              <a:solidFill>
                <a:schemeClr val="bg1">
                  <a:lumMod val="95000"/>
                </a:schemeClr>
              </a:solidFill>
            </a:endParaRPr>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455057" y="4212853"/>
            <a:ext cx="5089071"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1" y="5486400"/>
            <a:ext cx="8880049" cy="84841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28044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How to adjust sample size difference</a:t>
            </a:r>
            <a:endParaRPr lang="en-US" sz="2800" dirty="0"/>
          </a:p>
        </p:txBody>
      </p:sp>
      <p:pic>
        <p:nvPicPr>
          <p:cNvPr id="13" name="Picture 12">
            <a:extLst>
              <a:ext uri="{FF2B5EF4-FFF2-40B4-BE49-F238E27FC236}">
                <a16:creationId xmlns:a16="http://schemas.microsoft.com/office/drawing/2014/main" id="{788117D4-0FFF-A733-37A8-D70487CD12F0}"/>
              </a:ext>
            </a:extLst>
          </p:cNvPr>
          <p:cNvPicPr>
            <a:picLocks noChangeAspect="1"/>
          </p:cNvPicPr>
          <p:nvPr/>
        </p:nvPicPr>
        <p:blipFill rotWithShape="1">
          <a:blip r:embed="rId2"/>
          <a:srcRect l="8215"/>
          <a:stretch/>
        </p:blipFill>
        <p:spPr>
          <a:xfrm>
            <a:off x="6618651" y="262843"/>
            <a:ext cx="5315439" cy="914400"/>
          </a:xfrm>
          <a:prstGeom prst="rect">
            <a:avLst/>
          </a:prstGeom>
        </p:spPr>
      </p:pic>
      <p:sp>
        <p:nvSpPr>
          <p:cNvPr id="3" name="Flowchart: Collate 2">
            <a:extLst>
              <a:ext uri="{FF2B5EF4-FFF2-40B4-BE49-F238E27FC236}">
                <a16:creationId xmlns:a16="http://schemas.microsoft.com/office/drawing/2014/main" id="{72AE7DBA-3F66-D654-FC03-1840DDA6F346}"/>
              </a:ext>
            </a:extLst>
          </p:cNvPr>
          <p:cNvSpPr/>
          <p:nvPr/>
        </p:nvSpPr>
        <p:spPr>
          <a:xfrm>
            <a:off x="8595454" y="3022633"/>
            <a:ext cx="2706624" cy="2823073"/>
          </a:xfrm>
          <a:prstGeom prst="flowChartCollate">
            <a:avLst/>
          </a:prstGeom>
          <a:solidFill>
            <a:schemeClr val="accent1">
              <a:lumMod val="60000"/>
              <a:lumOff val="40000"/>
            </a:schemeClr>
          </a:solidFill>
          <a:ln w="28575">
            <a:solidFill>
              <a:srgbClr val="66CDAA"/>
            </a:solidFill>
          </a:ln>
        </p:spPr>
        <p:style>
          <a:lnRef idx="2">
            <a:schemeClr val="dk1"/>
          </a:lnRef>
          <a:fillRef idx="1">
            <a:schemeClr val="lt1"/>
          </a:fillRef>
          <a:effectRef idx="0">
            <a:schemeClr val="dk1"/>
          </a:effectRef>
          <a:fontRef idx="minor">
            <a:schemeClr val="dk1"/>
          </a:fontRef>
        </p:style>
        <p:txBody>
          <a:bodyPr rtlCol="0" anchor="ctr"/>
          <a:lstStyle/>
          <a:p>
            <a:pPr algn="l"/>
            <a:endParaRPr lang="en-US" sz="1600" i="0" u="none" strike="noStrike">
              <a:solidFill>
                <a:srgbClr val="000000"/>
              </a:solidFill>
              <a:effectLst/>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1A6431D4-C380-6F3E-433F-B887A8EF9C8C}"/>
              </a:ext>
            </a:extLst>
          </p:cNvPr>
          <p:cNvSpPr/>
          <p:nvPr/>
        </p:nvSpPr>
        <p:spPr>
          <a:xfrm>
            <a:off x="1166791" y="1800620"/>
            <a:ext cx="5315438" cy="3035838"/>
          </a:xfrm>
          <a:prstGeom prst="roundRect">
            <a:avLst>
              <a:gd name="adj" fmla="val 12149"/>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Bootstrapping of random sampling of prediabetic, </a:t>
            </a:r>
          </a:p>
          <a:p>
            <a:pPr algn="ctr"/>
            <a:endParaRPr lang="en-US" sz="2000">
              <a:latin typeface="Arial" panose="020B0604020202020204" pitchFamily="34" charset="0"/>
              <a:cs typeface="Arial" panose="020B0604020202020204" pitchFamily="34" charset="0"/>
            </a:endParaRPr>
          </a:p>
          <a:p>
            <a:pPr algn="ctr"/>
            <a:r>
              <a:rPr lang="en-US" sz="2000">
                <a:latin typeface="Arial" panose="020B0604020202020204" pitchFamily="34" charset="0"/>
                <a:cs typeface="Arial" panose="020B0604020202020204" pitchFamily="34" charset="0"/>
              </a:rPr>
              <a:t>OR</a:t>
            </a:r>
          </a:p>
          <a:p>
            <a:pPr algn="ctr"/>
            <a:endParaRPr lang="en-US" sz="2000">
              <a:latin typeface="Arial" panose="020B0604020202020204" pitchFamily="34" charset="0"/>
              <a:cs typeface="Arial" panose="020B0604020202020204" pitchFamily="34" charset="0"/>
            </a:endParaRPr>
          </a:p>
          <a:p>
            <a:pPr algn="ctr"/>
            <a:r>
              <a:rPr lang="en-US" sz="2000">
                <a:latin typeface="Arial" panose="020B0604020202020204" pitchFamily="34" charset="0"/>
                <a:cs typeface="Arial" panose="020B0604020202020204" pitchFamily="34" charset="0"/>
              </a:rPr>
              <a:t>Divide Prediabetic group into two – high and low. And make an argument that Prediabetic spectrum is a continuum. </a:t>
            </a:r>
          </a:p>
        </p:txBody>
      </p:sp>
    </p:spTree>
    <p:extLst>
      <p:ext uri="{BB962C8B-B14F-4D97-AF65-F5344CB8AC3E}">
        <p14:creationId xmlns:p14="http://schemas.microsoft.com/office/powerpoint/2010/main" val="1658903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428869" y="2650443"/>
            <a:ext cx="11334262" cy="1073588"/>
          </a:xfrm>
        </p:spPr>
        <p:txBody>
          <a:bodyPr>
            <a:noAutofit/>
          </a:bodyPr>
          <a:lstStyle/>
          <a:p>
            <a:r>
              <a:rPr lang="en-US" sz="2800"/>
              <a:t>males60to79_red_Lv3_ord_WEIGHTED_corr is done!!</a:t>
            </a:r>
            <a:endParaRPr lang="en-US" sz="2800" dirty="0"/>
          </a:p>
        </p:txBody>
      </p:sp>
      <p:sp>
        <p:nvSpPr>
          <p:cNvPr id="4" name="TextBox 3">
            <a:extLst>
              <a:ext uri="{FF2B5EF4-FFF2-40B4-BE49-F238E27FC236}">
                <a16:creationId xmlns:a16="http://schemas.microsoft.com/office/drawing/2014/main" id="{AC1A6B11-642B-AC93-E36F-42EAA110C6BE}"/>
              </a:ext>
            </a:extLst>
          </p:cNvPr>
          <p:cNvSpPr txBox="1"/>
          <p:nvPr/>
        </p:nvSpPr>
        <p:spPr>
          <a:xfrm>
            <a:off x="774700" y="3927231"/>
            <a:ext cx="9906000" cy="923330"/>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Next, I could do… </a:t>
            </a:r>
          </a:p>
          <a:p>
            <a:endParaRPr lang="en-US"/>
          </a:p>
          <a:p>
            <a:r>
              <a:rPr lang="en-US" sz="1800"/>
              <a:t>males60to79_red_Lv3_ord_</a:t>
            </a:r>
            <a:r>
              <a:rPr lang="en-US" sz="1800" b="1"/>
              <a:t>UNweighted</a:t>
            </a:r>
            <a:r>
              <a:rPr lang="en-US" sz="1800"/>
              <a:t>_corr</a:t>
            </a:r>
          </a:p>
        </p:txBody>
      </p:sp>
    </p:spTree>
    <p:extLst>
      <p:ext uri="{BB962C8B-B14F-4D97-AF65-F5344CB8AC3E}">
        <p14:creationId xmlns:p14="http://schemas.microsoft.com/office/powerpoint/2010/main" val="36956852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Unweighted unifrac distance</a:t>
            </a:r>
            <a:endParaRPr lang="en-US" sz="2800" dirty="0"/>
          </a:p>
        </p:txBody>
      </p:sp>
      <p:grpSp>
        <p:nvGrpSpPr>
          <p:cNvPr id="26" name="Group 25">
            <a:extLst>
              <a:ext uri="{FF2B5EF4-FFF2-40B4-BE49-F238E27FC236}">
                <a16:creationId xmlns:a16="http://schemas.microsoft.com/office/drawing/2014/main" id="{7E4AFCD8-1D1B-6C7A-3446-5CCF0EDE155E}"/>
              </a:ext>
            </a:extLst>
          </p:cNvPr>
          <p:cNvGrpSpPr/>
          <p:nvPr/>
        </p:nvGrpSpPr>
        <p:grpSpPr>
          <a:xfrm>
            <a:off x="207234" y="167235"/>
            <a:ext cx="11933966" cy="6523530"/>
            <a:chOff x="207234" y="167235"/>
            <a:chExt cx="11933966" cy="6523530"/>
          </a:xfrm>
        </p:grpSpPr>
        <p:pic>
          <p:nvPicPr>
            <p:cNvPr id="25" name="Picture 24" descr="Chart, scatter chart&#10;&#10;Description automatically generated">
              <a:extLst>
                <a:ext uri="{FF2B5EF4-FFF2-40B4-BE49-F238E27FC236}">
                  <a16:creationId xmlns:a16="http://schemas.microsoft.com/office/drawing/2014/main" id="{C64FAB35-5B9D-872C-5E58-9ABD614455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185" y="167235"/>
              <a:ext cx="4051407" cy="3183248"/>
            </a:xfrm>
            <a:prstGeom prst="rect">
              <a:avLst/>
            </a:prstGeom>
          </p:spPr>
        </p:pic>
        <p:sp>
          <p:nvSpPr>
            <p:cNvPr id="4" name="TextBox 3">
              <a:extLst>
                <a:ext uri="{FF2B5EF4-FFF2-40B4-BE49-F238E27FC236}">
                  <a16:creationId xmlns:a16="http://schemas.microsoft.com/office/drawing/2014/main" id="{2544FCFA-5CCB-01B5-5038-CA102F0E8DDE}"/>
                </a:ext>
              </a:extLst>
            </p:cNvPr>
            <p:cNvSpPr txBox="1"/>
            <p:nvPr/>
          </p:nvSpPr>
          <p:spPr>
            <a:xfrm>
              <a:off x="207234" y="4910753"/>
              <a:ext cx="4610951"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p-value:0.07. Groups are borderline but not different.</a:t>
              </a:r>
            </a:p>
          </p:txBody>
        </p:sp>
        <p:pic>
          <p:nvPicPr>
            <p:cNvPr id="18" name="Picture 17" descr="Chart&#10;&#10;Description automatically generated">
              <a:extLst>
                <a:ext uri="{FF2B5EF4-FFF2-40B4-BE49-F238E27FC236}">
                  <a16:creationId xmlns:a16="http://schemas.microsoft.com/office/drawing/2014/main" id="{FC506357-6748-24EE-A7E7-180689718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38" y="1725046"/>
              <a:ext cx="3730200" cy="2930871"/>
            </a:xfrm>
            <a:prstGeom prst="rect">
              <a:avLst/>
            </a:prstGeom>
          </p:spPr>
        </p:pic>
        <p:pic>
          <p:nvPicPr>
            <p:cNvPr id="21" name="Picture 20" descr="Chart, scatter chart&#10;&#10;Description automatically generated">
              <a:extLst>
                <a:ext uri="{FF2B5EF4-FFF2-40B4-BE49-F238E27FC236}">
                  <a16:creationId xmlns:a16="http://schemas.microsoft.com/office/drawing/2014/main" id="{BD8A4EFB-3799-D9D3-9B3B-519F5F7E97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8185" y="3507517"/>
              <a:ext cx="4051407" cy="3183248"/>
            </a:xfrm>
            <a:prstGeom prst="rect">
              <a:avLst/>
            </a:prstGeom>
          </p:spPr>
        </p:pic>
        <p:pic>
          <p:nvPicPr>
            <p:cNvPr id="23" name="Picture 22" descr="Chart, diagram&#10;&#10;Description automatically generated">
              <a:extLst>
                <a:ext uri="{FF2B5EF4-FFF2-40B4-BE49-F238E27FC236}">
                  <a16:creationId xmlns:a16="http://schemas.microsoft.com/office/drawing/2014/main" id="{D432DC8E-4DAC-56DD-04E4-087D13254F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9793" y="167235"/>
              <a:ext cx="4051407" cy="3183248"/>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8089793" y="4192924"/>
              <a:ext cx="3730200" cy="14356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Checked that ordination results are the same even after sorting SEQN columns in food object first.  Though mirrored, but separation and % var explained are the same. </a:t>
              </a:r>
              <a:endParaRPr lang="en-US" sz="1600" dirty="0">
                <a:latin typeface="Arial" panose="020B0604020202020204" pitchFamily="34" charset="0"/>
                <a:cs typeface="Arial" panose="020B0604020202020204" pitchFamily="34" charset="0"/>
              </a:endParaRPr>
            </a:p>
          </p:txBody>
        </p:sp>
      </p:grpSp>
      <p:sp>
        <p:nvSpPr>
          <p:cNvPr id="27" name="Rectangle: Rounded Corners 26">
            <a:extLst>
              <a:ext uri="{FF2B5EF4-FFF2-40B4-BE49-F238E27FC236}">
                <a16:creationId xmlns:a16="http://schemas.microsoft.com/office/drawing/2014/main" id="{6A5B05B4-7EEA-5D79-6163-293188F2D737}"/>
              </a:ext>
            </a:extLst>
          </p:cNvPr>
          <p:cNvSpPr/>
          <p:nvPr/>
        </p:nvSpPr>
        <p:spPr>
          <a:xfrm>
            <a:off x="0" y="0"/>
            <a:ext cx="31877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chemeClr val="accent6"/>
                </a:solidFill>
                <a:latin typeface="Arial" panose="020B0604020202020204" pitchFamily="34" charset="0"/>
                <a:cs typeface="Arial" panose="020B0604020202020204" pitchFamily="34" charset="0"/>
              </a:rPr>
              <a:t>After sorting food by SEQN</a:t>
            </a:r>
            <a:endParaRPr lang="en-US" sz="1600" dirty="0">
              <a:solidFill>
                <a:schemeClr val="accent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8725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1 and 2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821629" y="5632057"/>
            <a:ext cx="9618895" cy="89370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 foods that had the highest correlation with Axes 1&amp;2 were almost the same – ice cream and milks. Banana foor Axis 1, and American cheese for Axis 2. </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E75284E-684C-D40E-D724-010C11A25393}"/>
              </a:ext>
            </a:extLst>
          </p:cNvPr>
          <p:cNvSpPr txBox="1"/>
          <p:nvPr/>
        </p:nvSpPr>
        <p:spPr>
          <a:xfrm>
            <a:off x="10642600" y="78177"/>
            <a:ext cx="1549400" cy="369332"/>
          </a:xfrm>
          <a:prstGeom prst="rect">
            <a:avLst/>
          </a:prstGeom>
          <a:noFill/>
        </p:spPr>
        <p:txBody>
          <a:bodyPr wrap="square">
            <a:spAutoFit/>
          </a:bodyPr>
          <a:lstStyle/>
          <a:p>
            <a:r>
              <a:rPr lang="en-AU" sz="1800"/>
              <a:t>Unweighted</a:t>
            </a:r>
            <a:endParaRPr lang="en-US"/>
          </a:p>
        </p:txBody>
      </p:sp>
      <p:sp>
        <p:nvSpPr>
          <p:cNvPr id="3" name="Flowchart: Collate 2">
            <a:extLst>
              <a:ext uri="{FF2B5EF4-FFF2-40B4-BE49-F238E27FC236}">
                <a16:creationId xmlns:a16="http://schemas.microsoft.com/office/drawing/2014/main" id="{A6EA63C5-A32F-3949-F8DB-0072DB0F5DAE}"/>
              </a:ext>
            </a:extLst>
          </p:cNvPr>
          <p:cNvSpPr/>
          <p:nvPr/>
        </p:nvSpPr>
        <p:spPr>
          <a:xfrm>
            <a:off x="9289288" y="1521097"/>
            <a:ext cx="2706624" cy="2823073"/>
          </a:xfrm>
          <a:prstGeom prst="flowChartCollate">
            <a:avLst/>
          </a:prstGeom>
          <a:solidFill>
            <a:schemeClr val="accent1">
              <a:lumMod val="60000"/>
              <a:lumOff val="40000"/>
            </a:schemeClr>
          </a:solidFill>
          <a:ln w="28575">
            <a:solidFill>
              <a:srgbClr val="66CDAA"/>
            </a:solidFill>
          </a:ln>
        </p:spPr>
        <p:style>
          <a:lnRef idx="2">
            <a:schemeClr val="dk1"/>
          </a:lnRef>
          <a:fillRef idx="1">
            <a:schemeClr val="lt1"/>
          </a:fillRef>
          <a:effectRef idx="0">
            <a:schemeClr val="dk1"/>
          </a:effectRef>
          <a:fontRef idx="minor">
            <a:schemeClr val="dk1"/>
          </a:fontRef>
        </p:style>
        <p:txBody>
          <a:bodyPr rtlCol="0" anchor="ctr"/>
          <a:lstStyle/>
          <a:p>
            <a:pPr algn="l"/>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7472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3799002" y="2093850"/>
            <a:ext cx="6513921" cy="2670299"/>
          </a:xfrm>
        </p:spPr>
        <p:txBody>
          <a:bodyPr>
            <a:normAutofit/>
          </a:bodyPr>
          <a:lstStyle/>
          <a:p>
            <a:r>
              <a:rPr lang="en-US" altLang="ja-JP" sz="4400"/>
              <a:t>Ordination with an Euclidean distance matrix</a:t>
            </a:r>
            <a:endParaRPr lang="en-US" sz="66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496912" y="4999000"/>
            <a:ext cx="5089071" cy="663402"/>
          </a:xfrm>
        </p:spPr>
        <p:txBody>
          <a:bodyPr>
            <a:normAutofit/>
          </a:bodyPr>
          <a:lstStyle/>
          <a:p>
            <a:r>
              <a:rPr lang="en-AU" sz="2000"/>
              <a:t>.</a:t>
            </a:r>
            <a:endParaRPr lang="en-US" sz="2000"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0" y="0"/>
            <a:ext cx="5518768" cy="1970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53B4393-6FD8-F14F-3F03-5C2E22515D6F}"/>
              </a:ext>
            </a:extLst>
          </p:cNvPr>
          <p:cNvSpPr/>
          <p:nvPr/>
        </p:nvSpPr>
        <p:spPr>
          <a:xfrm>
            <a:off x="656832" y="522847"/>
            <a:ext cx="2774191" cy="633515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5338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60to79 Test separation using adonis by feeding Euclidean distance matrix to the model.</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56847" y="2887482"/>
            <a:ext cx="5381953"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a:t>
            </a:r>
            <a:r>
              <a:rPr lang="en-US" sz="1600" u="sng">
                <a:solidFill>
                  <a:schemeClr val="tx1">
                    <a:lumMod val="85000"/>
                    <a:lumOff val="15000"/>
                  </a:schemeClr>
                </a:solidFill>
                <a:latin typeface="Arial" panose="020B0604020202020204" pitchFamily="34" charset="0"/>
                <a:cs typeface="Arial" panose="020B0604020202020204" pitchFamily="34" charset="0"/>
              </a:rPr>
              <a:t>not</a:t>
            </a:r>
            <a:r>
              <a:rPr lang="en-US" sz="1600">
                <a:solidFill>
                  <a:schemeClr val="tx1">
                    <a:lumMod val="85000"/>
                    <a:lumOff val="15000"/>
                  </a:schemeClr>
                </a:solidFill>
                <a:latin typeface="Arial" panose="020B0604020202020204" pitchFamily="34" charset="0"/>
                <a:cs typeface="Arial" panose="020B0604020202020204" pitchFamily="34" charset="0"/>
              </a:rPr>
              <a:t> different.</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231461" y="5794248"/>
            <a:ext cx="2642995" cy="6736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1077218"/>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dist_matrix_e &lt;- dist(as.data.frame(t(food2)), method = "euclidean", diag = T)</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vegan::adonis(DISTANCE_MATRIX, FACTOR, perm=999)</a:t>
            </a:r>
          </a:p>
          <a:p>
            <a:r>
              <a:rPr lang="en-US" sz="1600">
                <a:solidFill>
                  <a:schemeClr val="tx1">
                    <a:lumMod val="85000"/>
                    <a:lumOff val="15000"/>
                  </a:schemeClr>
                </a:solidFill>
                <a:latin typeface="Arial" panose="020B0604020202020204" pitchFamily="34" charset="0"/>
                <a:cs typeface="Arial" panose="020B0604020202020204" pitchFamily="34" charset="0"/>
              </a:rPr>
              <a:t>In theory, it can handle any distance matrix, even Euclidean.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170163F-8E2A-21A8-0EBD-7811025C5CC1}"/>
              </a:ext>
            </a:extLst>
          </p:cNvPr>
          <p:cNvSpPr txBox="1"/>
          <p:nvPr/>
        </p:nvSpPr>
        <p:spPr>
          <a:xfrm>
            <a:off x="256847" y="3718479"/>
            <a:ext cx="11508462" cy="1169551"/>
          </a:xfrm>
          <a:prstGeom prst="rect">
            <a:avLst/>
          </a:prstGeom>
          <a:noFill/>
        </p:spPr>
        <p:txBody>
          <a:bodyPr wrap="square">
            <a:spAutoFit/>
          </a:bodyPr>
          <a:lstStyle/>
          <a:p>
            <a:r>
              <a:rPr lang="en-US" sz="1400">
                <a:latin typeface="Consolas" panose="020B0609020204030204" pitchFamily="49" charset="0"/>
              </a:rPr>
              <a:t>&gt;   pairwise.adonis(dist_matrix_e, demog_glu_male60to79$GLU_index, perm = 5000)</a:t>
            </a:r>
          </a:p>
          <a:p>
            <a:r>
              <a:rPr lang="en-US" sz="1400">
                <a:latin typeface="Consolas" panose="020B0609020204030204" pitchFamily="49" charset="0"/>
              </a:rPr>
              <a:t>                    pairs Df SumsOfSqs  F.Model          R2   p.value p.adjusted sig</a:t>
            </a:r>
          </a:p>
          <a:p>
            <a:r>
              <a:rPr lang="en-US" sz="1400">
                <a:latin typeface="Consolas" panose="020B0609020204030204" pitchFamily="49" charset="0"/>
              </a:rPr>
              <a:t>1 Diabetic vs Prediabetic  1  70294.36 1.110221 0.005870760 0.1261748  0.3785243    </a:t>
            </a:r>
          </a:p>
          <a:p>
            <a:r>
              <a:rPr lang="en-US" sz="1400">
                <a:latin typeface="Consolas" panose="020B0609020204030204" pitchFamily="49" charset="0"/>
              </a:rPr>
              <a:t>2      Diabetic vs Normal  1  76511.31 1.108867 0.010162941 0.1113777  0.3341332    </a:t>
            </a:r>
          </a:p>
          <a:p>
            <a:r>
              <a:rPr lang="en-US" sz="1400">
                <a:latin typeface="Consolas" panose="020B0609020204030204" pitchFamily="49" charset="0"/>
              </a:rPr>
              <a:t>3   Prediabetic vs Normal  1  73829.27 1.131156 0.006533519 0.1403719  0.4211158</a:t>
            </a:r>
          </a:p>
        </p:txBody>
      </p:sp>
    </p:spTree>
    <p:extLst>
      <p:ext uri="{BB962C8B-B14F-4D97-AF65-F5344CB8AC3E}">
        <p14:creationId xmlns:p14="http://schemas.microsoft.com/office/powerpoint/2010/main" val="4122744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508462" cy="1073588"/>
          </a:xfrm>
        </p:spPr>
        <p:txBody>
          <a:bodyPr>
            <a:noAutofit/>
          </a:bodyPr>
          <a:lstStyle/>
          <a:p>
            <a:r>
              <a:rPr lang="en-AU" sz="2800"/>
              <a:t>[sorted food$SEQN first] Male in 60to79 PCA test separation using adonis by feeding Euclidean distance matrix to the model.</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56847" y="2887482"/>
            <a:ext cx="5381953"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a:t>
            </a:r>
            <a:r>
              <a:rPr lang="en-US" sz="1600" u="sng">
                <a:solidFill>
                  <a:schemeClr val="tx1">
                    <a:lumMod val="85000"/>
                    <a:lumOff val="15000"/>
                  </a:schemeClr>
                </a:solidFill>
                <a:latin typeface="Arial" panose="020B0604020202020204" pitchFamily="34" charset="0"/>
                <a:cs typeface="Arial" panose="020B0604020202020204" pitchFamily="34" charset="0"/>
              </a:rPr>
              <a:t>not</a:t>
            </a:r>
            <a:r>
              <a:rPr lang="en-US" sz="1600">
                <a:solidFill>
                  <a:schemeClr val="tx1">
                    <a:lumMod val="85000"/>
                    <a:lumOff val="15000"/>
                  </a:schemeClr>
                </a:solidFill>
                <a:latin typeface="Arial" panose="020B0604020202020204" pitchFamily="34" charset="0"/>
                <a:cs typeface="Arial" panose="020B0604020202020204" pitchFamily="34" charset="0"/>
              </a:rPr>
              <a:t> different.</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1201505" y="5566099"/>
            <a:ext cx="7028095" cy="102905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the individuals (X86435 etc.) in food, then prepare OUT table </a:t>
            </a:r>
            <a:r>
              <a:rPr lang="en-US" sz="1600">
                <a:latin typeface="Arial" panose="020B0604020202020204" pitchFamily="34" charset="0"/>
                <a:cs typeface="Arial" panose="020B0604020202020204" pitchFamily="34" charset="0"/>
                <a:sym typeface="Wingdings" panose="05000000000000000000" pitchFamily="2" charset="2"/>
              </a:rPr>
              <a:t> produced the same result!</a:t>
            </a:r>
            <a:r>
              <a:rPr lang="en-US" sz="1600">
                <a:latin typeface="Arial" panose="020B0604020202020204" pitchFamily="34" charset="0"/>
                <a:cs typeface="Arial" panose="020B0604020202020204" pitchFamily="34" charset="0"/>
              </a:rPr>
              <a:t> </a:t>
            </a:r>
          </a:p>
          <a:p>
            <a:pPr algn="ctr"/>
            <a:r>
              <a:rPr lang="en-US" sz="1600">
                <a:latin typeface="Arial" panose="020B0604020202020204" pitchFamily="34" charset="0"/>
                <a:cs typeface="Arial" panose="020B0604020202020204" pitchFamily="34" charset="0"/>
              </a:rPr>
              <a:t>Creating phyloseq object with sorted individuals (in colulmns) in food first </a:t>
            </a:r>
            <a:r>
              <a:rPr lang="en-US" sz="1600">
                <a:latin typeface="Arial" panose="020B0604020202020204" pitchFamily="34" charset="0"/>
                <a:cs typeface="Arial" panose="020B0604020202020204" pitchFamily="34" charset="0"/>
                <a:sym typeface="Wingdings" panose="05000000000000000000" pitchFamily="2" charset="2"/>
              </a:rPr>
              <a:t> then build phyfoods  Do ordination  Will be safer. </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1077218"/>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dist_matrix_e &lt;- dist(as.data.frame(t(food2)), method = "euclidean", diag = T)</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vegan::adonis(DISTANCE_MATRIX, FACTOR, perm=999)</a:t>
            </a:r>
          </a:p>
          <a:p>
            <a:r>
              <a:rPr lang="en-US" sz="1600">
                <a:solidFill>
                  <a:schemeClr val="tx1">
                    <a:lumMod val="85000"/>
                    <a:lumOff val="15000"/>
                  </a:schemeClr>
                </a:solidFill>
                <a:latin typeface="Arial" panose="020B0604020202020204" pitchFamily="34" charset="0"/>
                <a:cs typeface="Arial" panose="020B0604020202020204" pitchFamily="34" charset="0"/>
              </a:rPr>
              <a:t>In theory, it can handle any distance matrix, even Euclidean.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170163F-8E2A-21A8-0EBD-7811025C5CC1}"/>
              </a:ext>
            </a:extLst>
          </p:cNvPr>
          <p:cNvSpPr txBox="1"/>
          <p:nvPr/>
        </p:nvSpPr>
        <p:spPr>
          <a:xfrm>
            <a:off x="256847" y="3718479"/>
            <a:ext cx="11508462" cy="1169551"/>
          </a:xfrm>
          <a:prstGeom prst="rect">
            <a:avLst/>
          </a:prstGeom>
          <a:noFill/>
        </p:spPr>
        <p:txBody>
          <a:bodyPr wrap="square">
            <a:spAutoFit/>
          </a:bodyPr>
          <a:lstStyle/>
          <a:p>
            <a:r>
              <a:rPr lang="en-US" sz="1400">
                <a:latin typeface="Consolas" panose="020B0609020204030204" pitchFamily="49" charset="0"/>
              </a:rPr>
              <a:t>&gt;   pairwise.adonis(dist_matrix_e, demog_glu_male60to79$GLU_index, perm = 5000)</a:t>
            </a:r>
          </a:p>
          <a:p>
            <a:r>
              <a:rPr lang="en-US" sz="1400">
                <a:latin typeface="Consolas" panose="020B0609020204030204" pitchFamily="49" charset="0"/>
              </a:rPr>
              <a:t>                    pairs Df SumsOfSqs  F.Model          R2   p.value p.adjusted sig</a:t>
            </a:r>
          </a:p>
          <a:p>
            <a:r>
              <a:rPr lang="en-US" sz="1400">
                <a:latin typeface="Consolas" panose="020B0609020204030204" pitchFamily="49" charset="0"/>
              </a:rPr>
              <a:t>1 Diabetic vs Prediabetic  1  70294.36 1.110221 0.005870760 0.1261748  0.3785243    </a:t>
            </a:r>
          </a:p>
          <a:p>
            <a:r>
              <a:rPr lang="en-US" sz="1400">
                <a:latin typeface="Consolas" panose="020B0609020204030204" pitchFamily="49" charset="0"/>
              </a:rPr>
              <a:t>2      Diabetic vs Normal  1  76511.31 1.108867 0.010162941 0.1113777  0.3341332    </a:t>
            </a:r>
          </a:p>
          <a:p>
            <a:r>
              <a:rPr lang="en-US" sz="1400">
                <a:latin typeface="Consolas" panose="020B0609020204030204" pitchFamily="49" charset="0"/>
              </a:rPr>
              <a:t>3   Prediabetic vs Normal  1  73829.27 1.131156 0.006533519 0.1403719  0.4211158</a:t>
            </a:r>
          </a:p>
        </p:txBody>
      </p:sp>
      <p:sp>
        <p:nvSpPr>
          <p:cNvPr id="5" name="Star: 10 Points 4">
            <a:extLst>
              <a:ext uri="{FF2B5EF4-FFF2-40B4-BE49-F238E27FC236}">
                <a16:creationId xmlns:a16="http://schemas.microsoft.com/office/drawing/2014/main" id="{476C4173-D03C-5197-C9B4-FA53AEB522B1}"/>
              </a:ext>
            </a:extLst>
          </p:cNvPr>
          <p:cNvSpPr/>
          <p:nvPr/>
        </p:nvSpPr>
        <p:spPr>
          <a:xfrm>
            <a:off x="10160000" y="1336431"/>
            <a:ext cx="1308100" cy="1354217"/>
          </a:xfrm>
          <a:prstGeom prst="star10">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AU" sz="1600" i="0" u="none" strike="noStrike">
                <a:solidFill>
                  <a:srgbClr val="000000"/>
                </a:solidFill>
                <a:effectLst/>
                <a:latin typeface="Arial" panose="020B0604020202020204" pitchFamily="34" charset="0"/>
                <a:cs typeface="Arial" panose="020B0604020202020204" pitchFamily="34" charset="0"/>
              </a:rPr>
              <a:t>Safety Check</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1488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508462" cy="1073588"/>
          </a:xfrm>
        </p:spPr>
        <p:txBody>
          <a:bodyPr>
            <a:noAutofit/>
          </a:bodyPr>
          <a:lstStyle/>
          <a:p>
            <a:r>
              <a:rPr lang="en-AU" sz="2800">
                <a:highlight>
                  <a:srgbClr val="FFFF00"/>
                </a:highlight>
              </a:rPr>
              <a:t>Most updated scripts are….</a:t>
            </a:r>
            <a:endParaRPr lang="en-US" sz="2800" dirty="0">
              <a:highlight>
                <a:srgbClr val="FFFF00"/>
              </a:highlight>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749300" y="2374047"/>
            <a:ext cx="9775349" cy="1754326"/>
          </a:xfrm>
          <a:prstGeom prst="rect">
            <a:avLst/>
          </a:prstGeom>
          <a:noFill/>
        </p:spPr>
        <p:txBody>
          <a:bodyPr wrap="square" rtlCol="0">
            <a:spAutoFit/>
          </a:bodyPr>
          <a:lstStyle/>
          <a:p>
            <a:r>
              <a:rPr lang="en-US">
                <a:solidFill>
                  <a:schemeClr val="tx1">
                    <a:lumMod val="85000"/>
                    <a:lumOff val="15000"/>
                  </a:schemeClr>
                </a:solidFill>
                <a:latin typeface="Consolas" panose="020B0609020204030204" pitchFamily="49" charset="0"/>
                <a:cs typeface="Arial" panose="020B0604020202020204" pitchFamily="34" charset="0"/>
              </a:rPr>
              <a:t>40_ordination_NHANES_males60to79_Lv3_Euclidean_sortfood.R</a:t>
            </a:r>
          </a:p>
          <a:p>
            <a:endParaRPr lang="en-US">
              <a:solidFill>
                <a:schemeClr val="tx1">
                  <a:lumMod val="85000"/>
                  <a:lumOff val="15000"/>
                </a:schemeClr>
              </a:solidFill>
              <a:latin typeface="Consolas" panose="020B0609020204030204" pitchFamily="49" charset="0"/>
              <a:cs typeface="Arial" panose="020B0604020202020204" pitchFamily="34" charset="0"/>
            </a:endParaRPr>
          </a:p>
          <a:p>
            <a:r>
              <a:rPr lang="en-US">
                <a:solidFill>
                  <a:schemeClr val="tx1">
                    <a:lumMod val="85000"/>
                    <a:lumOff val="15000"/>
                  </a:schemeClr>
                </a:solidFill>
                <a:latin typeface="Consolas" panose="020B0609020204030204" pitchFamily="49" charset="0"/>
                <a:cs typeface="Arial" panose="020B0604020202020204" pitchFamily="34" charset="0"/>
              </a:rPr>
              <a:t>40_ordination_NHANES_males60to79_Lv3_explore_sortfood.R</a:t>
            </a:r>
          </a:p>
          <a:p>
            <a:endParaRPr lang="en-US">
              <a:solidFill>
                <a:schemeClr val="tx1">
                  <a:lumMod val="85000"/>
                  <a:lumOff val="15000"/>
                </a:schemeClr>
              </a:solidFill>
              <a:latin typeface="Consolas" panose="020B0609020204030204" pitchFamily="49" charset="0"/>
              <a:cs typeface="Arial" panose="020B0604020202020204" pitchFamily="34" charset="0"/>
            </a:endParaRPr>
          </a:p>
          <a:p>
            <a:endParaRPr lang="en-US">
              <a:solidFill>
                <a:schemeClr val="tx1">
                  <a:lumMod val="85000"/>
                  <a:lumOff val="15000"/>
                </a:schemeClr>
              </a:solidFill>
              <a:latin typeface="Consolas" panose="020B0609020204030204" pitchFamily="49" charset="0"/>
              <a:cs typeface="Arial" panose="020B0604020202020204" pitchFamily="34" charset="0"/>
            </a:endParaRPr>
          </a:p>
          <a:p>
            <a:endParaRPr lang="en-US">
              <a:solidFill>
                <a:schemeClr val="tx1">
                  <a:lumMod val="85000"/>
                  <a:lumOff val="15000"/>
                </a:schemeClr>
              </a:solidFill>
              <a:latin typeface="Consolas" panose="020B0609020204030204" pitchFamily="49" charset="0"/>
              <a:cs typeface="Arial" panose="020B0604020202020204" pitchFamily="34" charset="0"/>
            </a:endParaRPr>
          </a:p>
        </p:txBody>
      </p:sp>
      <p:sp>
        <p:nvSpPr>
          <p:cNvPr id="7" name="TextBox 6">
            <a:extLst>
              <a:ext uri="{FF2B5EF4-FFF2-40B4-BE49-F238E27FC236}">
                <a16:creationId xmlns:a16="http://schemas.microsoft.com/office/drawing/2014/main" id="{37A5B442-3C02-0497-5541-6D3B3161E00C}"/>
              </a:ext>
            </a:extLst>
          </p:cNvPr>
          <p:cNvSpPr txBox="1"/>
          <p:nvPr/>
        </p:nvSpPr>
        <p:spPr>
          <a:xfrm>
            <a:off x="1905000" y="4519658"/>
            <a:ext cx="6438900" cy="923330"/>
          </a:xfrm>
          <a:prstGeom prst="rect">
            <a:avLst/>
          </a:prstGeom>
          <a:noFill/>
        </p:spPr>
        <p:txBody>
          <a:bodyPr wrap="square">
            <a:spAutoFit/>
          </a:bodyPr>
          <a:lstStyle/>
          <a:p>
            <a:r>
              <a:rPr lang="en-AU" sz="1800">
                <a:latin typeface="Arial" panose="020B0604020202020204" pitchFamily="34" charset="0"/>
              </a:rPr>
              <a:t>If I am going to use males60</a:t>
            </a:r>
            <a:r>
              <a:rPr lang="en-AU" sz="1800" u="sng">
                <a:latin typeface="Arial" panose="020B0604020202020204" pitchFamily="34" charset="0"/>
              </a:rPr>
              <a:t>plus</a:t>
            </a:r>
            <a:r>
              <a:rPr lang="en-AU" sz="1800">
                <a:latin typeface="Arial" panose="020B0604020202020204" pitchFamily="34" charset="0"/>
              </a:rPr>
              <a:t>, I will need to update males60plus scripts to reflect the change (to sort the columns of SEQN in food before creating a phyloseq object).  </a:t>
            </a:r>
            <a:endParaRPr lang="en-US">
              <a:latin typeface="Arial" panose="020B0604020202020204" pitchFamily="34" charset="0"/>
            </a:endParaRPr>
          </a:p>
        </p:txBody>
      </p:sp>
    </p:spTree>
    <p:extLst>
      <p:ext uri="{BB962C8B-B14F-4D97-AF65-F5344CB8AC3E}">
        <p14:creationId xmlns:p14="http://schemas.microsoft.com/office/powerpoint/2010/main" val="1552258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3957324" y="1181324"/>
            <a:ext cx="5907186" cy="2670299"/>
          </a:xfrm>
        </p:spPr>
        <p:txBody>
          <a:bodyPr>
            <a:normAutofit/>
          </a:bodyPr>
          <a:lstStyle/>
          <a:p>
            <a:r>
              <a:rPr lang="en-US" altLang="ja-JP" sz="4400"/>
              <a:t>Food tree level argument</a:t>
            </a:r>
            <a:endParaRPr lang="en-US" sz="66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366381" y="4086474"/>
            <a:ext cx="5089071" cy="663402"/>
          </a:xfrm>
        </p:spPr>
        <p:txBody>
          <a:bodyPr>
            <a:normAutofit/>
          </a:bodyPr>
          <a:lstStyle/>
          <a:p>
            <a:r>
              <a:rPr lang="en-AU" sz="3200"/>
              <a:t>.</a:t>
            </a:r>
            <a:endParaRPr lang="en-US" sz="3200" dirty="0"/>
          </a:p>
        </p:txBody>
      </p:sp>
      <p:sp>
        <p:nvSpPr>
          <p:cNvPr id="4" name="Rectangle 3">
            <a:extLst>
              <a:ext uri="{FF2B5EF4-FFF2-40B4-BE49-F238E27FC236}">
                <a16:creationId xmlns:a16="http://schemas.microsoft.com/office/drawing/2014/main" id="{C53B4393-6FD8-F14F-3F03-5C2E22515D6F}"/>
              </a:ext>
            </a:extLst>
          </p:cNvPr>
          <p:cNvSpPr/>
          <p:nvPr/>
        </p:nvSpPr>
        <p:spPr>
          <a:xfrm>
            <a:off x="996697" y="5376671"/>
            <a:ext cx="11195304" cy="108210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0" y="554528"/>
            <a:ext cx="2450592" cy="63034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15264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The level argument in food tree</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375138" y="1559168"/>
            <a:ext cx="11143762" cy="923330"/>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1274 food items were reported by the subpopulation, males 60-79. </a:t>
            </a:r>
          </a:p>
          <a:p>
            <a:r>
              <a:rPr lang="en-US">
                <a:solidFill>
                  <a:schemeClr val="tx1">
                    <a:lumMod val="85000"/>
                    <a:lumOff val="15000"/>
                  </a:schemeClr>
                </a:solidFill>
                <a:latin typeface="Arial" panose="020B0604020202020204" pitchFamily="34" charset="0"/>
                <a:cs typeface="Arial" panose="020B0604020202020204" pitchFamily="34" charset="0"/>
              </a:rPr>
              <a:t>The level argument in make.food.tree is how much detailed classification (taxonomy info) you would like to have within your tree.</a:t>
            </a:r>
          </a:p>
        </p:txBody>
      </p:sp>
      <p:grpSp>
        <p:nvGrpSpPr>
          <p:cNvPr id="14" name="Group 13">
            <a:extLst>
              <a:ext uri="{FF2B5EF4-FFF2-40B4-BE49-F238E27FC236}">
                <a16:creationId xmlns:a16="http://schemas.microsoft.com/office/drawing/2014/main" id="{1778F057-9C65-6BCE-227B-8B38D33CD8CB}"/>
              </a:ext>
            </a:extLst>
          </p:cNvPr>
          <p:cNvGrpSpPr/>
          <p:nvPr/>
        </p:nvGrpSpPr>
        <p:grpSpPr>
          <a:xfrm>
            <a:off x="375138" y="2610028"/>
            <a:ext cx="3402663" cy="3552910"/>
            <a:chOff x="3953627" y="3137012"/>
            <a:chExt cx="3402663" cy="3552910"/>
          </a:xfrm>
        </p:grpSpPr>
        <p:pic>
          <p:nvPicPr>
            <p:cNvPr id="8" name="Picture 7">
              <a:extLst>
                <a:ext uri="{FF2B5EF4-FFF2-40B4-BE49-F238E27FC236}">
                  <a16:creationId xmlns:a16="http://schemas.microsoft.com/office/drawing/2014/main" id="{675460D0-91FD-4DBC-8570-A1781FCD8365}"/>
                </a:ext>
              </a:extLst>
            </p:cNvPr>
            <p:cNvPicPr>
              <a:picLocks noChangeAspect="1"/>
            </p:cNvPicPr>
            <p:nvPr/>
          </p:nvPicPr>
          <p:blipFill>
            <a:blip r:embed="rId2"/>
            <a:stretch>
              <a:fillRect/>
            </a:stretch>
          </p:blipFill>
          <p:spPr>
            <a:xfrm>
              <a:off x="3953627" y="3137012"/>
              <a:ext cx="3402663" cy="3183578"/>
            </a:xfrm>
            <a:prstGeom prst="rect">
              <a:avLst/>
            </a:prstGeom>
          </p:spPr>
        </p:pic>
        <p:sp>
          <p:nvSpPr>
            <p:cNvPr id="9" name="TextBox 8">
              <a:extLst>
                <a:ext uri="{FF2B5EF4-FFF2-40B4-BE49-F238E27FC236}">
                  <a16:creationId xmlns:a16="http://schemas.microsoft.com/office/drawing/2014/main" id="{21BA555B-36D6-A86A-A856-7109EEE7828C}"/>
                </a:ext>
              </a:extLst>
            </p:cNvPr>
            <p:cNvSpPr txBox="1"/>
            <p:nvPr/>
          </p:nvSpPr>
          <p:spPr>
            <a:xfrm>
              <a:off x="5372196" y="6320590"/>
              <a:ext cx="739788" cy="369332"/>
            </a:xfrm>
            <a:prstGeom prst="rect">
              <a:avLst/>
            </a:prstGeom>
            <a:noFill/>
          </p:spPr>
          <p:txBody>
            <a:bodyPr wrap="square" rtlCol="0">
              <a:spAutoFit/>
            </a:bodyPr>
            <a:lstStyle/>
            <a:p>
              <a:r>
                <a:rPr lang="en-US" b="1">
                  <a:solidFill>
                    <a:schemeClr val="tx1">
                      <a:lumMod val="85000"/>
                      <a:lumOff val="15000"/>
                    </a:schemeClr>
                  </a:solidFill>
                  <a:latin typeface="Arial" panose="020B0604020202020204" pitchFamily="34" charset="0"/>
                  <a:cs typeface="Arial" panose="020B0604020202020204" pitchFamily="34" charset="0"/>
                </a:rPr>
                <a:t>Lv 1</a:t>
              </a:r>
              <a:endParaRPr lang="en-US" b="1" dirty="0">
                <a:solidFill>
                  <a:schemeClr val="tx1">
                    <a:lumMod val="85000"/>
                    <a:lumOff val="15000"/>
                  </a:schemeClr>
                </a:solidFill>
                <a:latin typeface="Arial" panose="020B0604020202020204" pitchFamily="34" charset="0"/>
                <a:cs typeface="Arial" panose="020B0604020202020204" pitchFamily="34" charset="0"/>
              </a:endParaRPr>
            </a:p>
          </p:txBody>
        </p:sp>
      </p:grpSp>
      <p:grpSp>
        <p:nvGrpSpPr>
          <p:cNvPr id="15" name="Group 14">
            <a:extLst>
              <a:ext uri="{FF2B5EF4-FFF2-40B4-BE49-F238E27FC236}">
                <a16:creationId xmlns:a16="http://schemas.microsoft.com/office/drawing/2014/main" id="{DED4E97A-B46F-6376-0946-F032F6EE79DF}"/>
              </a:ext>
            </a:extLst>
          </p:cNvPr>
          <p:cNvGrpSpPr/>
          <p:nvPr/>
        </p:nvGrpSpPr>
        <p:grpSpPr>
          <a:xfrm>
            <a:off x="3953628" y="2588694"/>
            <a:ext cx="3446142" cy="3595578"/>
            <a:chOff x="7532117" y="3115678"/>
            <a:chExt cx="3446142" cy="3595578"/>
          </a:xfrm>
        </p:grpSpPr>
        <p:pic>
          <p:nvPicPr>
            <p:cNvPr id="11" name="Picture 10">
              <a:extLst>
                <a:ext uri="{FF2B5EF4-FFF2-40B4-BE49-F238E27FC236}">
                  <a16:creationId xmlns:a16="http://schemas.microsoft.com/office/drawing/2014/main" id="{D7DCA2C3-194B-357E-E32B-174AE336F148}"/>
                </a:ext>
              </a:extLst>
            </p:cNvPr>
            <p:cNvPicPr>
              <a:picLocks noChangeAspect="1"/>
            </p:cNvPicPr>
            <p:nvPr/>
          </p:nvPicPr>
          <p:blipFill>
            <a:blip r:embed="rId3"/>
            <a:stretch>
              <a:fillRect/>
            </a:stretch>
          </p:blipFill>
          <p:spPr>
            <a:xfrm>
              <a:off x="7532117" y="3115678"/>
              <a:ext cx="3446142" cy="3204912"/>
            </a:xfrm>
            <a:prstGeom prst="rect">
              <a:avLst/>
            </a:prstGeom>
          </p:spPr>
        </p:pic>
        <p:sp>
          <p:nvSpPr>
            <p:cNvPr id="12" name="TextBox 11">
              <a:extLst>
                <a:ext uri="{FF2B5EF4-FFF2-40B4-BE49-F238E27FC236}">
                  <a16:creationId xmlns:a16="http://schemas.microsoft.com/office/drawing/2014/main" id="{F0849F19-AB50-3175-1354-AC3378F77E08}"/>
                </a:ext>
              </a:extLst>
            </p:cNvPr>
            <p:cNvSpPr txBox="1"/>
            <p:nvPr/>
          </p:nvSpPr>
          <p:spPr>
            <a:xfrm>
              <a:off x="8897817" y="6341924"/>
              <a:ext cx="836153" cy="369332"/>
            </a:xfrm>
            <a:prstGeom prst="rect">
              <a:avLst/>
            </a:prstGeom>
            <a:noFill/>
          </p:spPr>
          <p:txBody>
            <a:bodyPr wrap="square" rtlCol="0">
              <a:spAutoFit/>
            </a:bodyPr>
            <a:lstStyle/>
            <a:p>
              <a:pPr algn="ctr"/>
              <a:r>
                <a:rPr lang="en-US" b="1">
                  <a:solidFill>
                    <a:schemeClr val="tx1">
                      <a:lumMod val="85000"/>
                      <a:lumOff val="15000"/>
                    </a:schemeClr>
                  </a:solidFill>
                  <a:latin typeface="Arial" panose="020B0604020202020204" pitchFamily="34" charset="0"/>
                  <a:cs typeface="Arial" panose="020B0604020202020204" pitchFamily="34" charset="0"/>
                </a:rPr>
                <a:t>Lv 2</a:t>
              </a:r>
              <a:endParaRPr lang="en-US" b="1" dirty="0">
                <a:solidFill>
                  <a:schemeClr val="tx1">
                    <a:lumMod val="85000"/>
                    <a:lumOff val="15000"/>
                  </a:schemeClr>
                </a:solidFill>
                <a:latin typeface="Arial" panose="020B0604020202020204" pitchFamily="34" charset="0"/>
                <a:cs typeface="Arial" panose="020B0604020202020204" pitchFamily="34" charset="0"/>
              </a:endParaRPr>
            </a:p>
          </p:txBody>
        </p:sp>
      </p:grpSp>
      <p:grpSp>
        <p:nvGrpSpPr>
          <p:cNvPr id="16" name="Group 15">
            <a:extLst>
              <a:ext uri="{FF2B5EF4-FFF2-40B4-BE49-F238E27FC236}">
                <a16:creationId xmlns:a16="http://schemas.microsoft.com/office/drawing/2014/main" id="{608AE558-7B25-7080-C60F-E5051C136EDD}"/>
              </a:ext>
            </a:extLst>
          </p:cNvPr>
          <p:cNvGrpSpPr/>
          <p:nvPr/>
        </p:nvGrpSpPr>
        <p:grpSpPr>
          <a:xfrm>
            <a:off x="7557975" y="2610028"/>
            <a:ext cx="3506468" cy="3574244"/>
            <a:chOff x="448069" y="3110386"/>
            <a:chExt cx="3506468" cy="3574244"/>
          </a:xfrm>
        </p:grpSpPr>
        <p:sp>
          <p:nvSpPr>
            <p:cNvPr id="17" name="TextBox 16">
              <a:extLst>
                <a:ext uri="{FF2B5EF4-FFF2-40B4-BE49-F238E27FC236}">
                  <a16:creationId xmlns:a16="http://schemas.microsoft.com/office/drawing/2014/main" id="{09760041-725D-1B19-DA6D-CE4F6466CD24}"/>
                </a:ext>
              </a:extLst>
            </p:cNvPr>
            <p:cNvSpPr txBox="1"/>
            <p:nvPr/>
          </p:nvSpPr>
          <p:spPr>
            <a:xfrm>
              <a:off x="1831409" y="6315298"/>
              <a:ext cx="739788" cy="369332"/>
            </a:xfrm>
            <a:prstGeom prst="rect">
              <a:avLst/>
            </a:prstGeom>
            <a:noFill/>
          </p:spPr>
          <p:txBody>
            <a:bodyPr wrap="square" rtlCol="0">
              <a:spAutoFit/>
            </a:bodyPr>
            <a:lstStyle/>
            <a:p>
              <a:pPr algn="ctr"/>
              <a:r>
                <a:rPr lang="en-US" b="1">
                  <a:solidFill>
                    <a:schemeClr val="tx1">
                      <a:lumMod val="85000"/>
                      <a:lumOff val="15000"/>
                    </a:schemeClr>
                  </a:solidFill>
                  <a:latin typeface="Arial" panose="020B0604020202020204" pitchFamily="34" charset="0"/>
                  <a:cs typeface="Arial" panose="020B0604020202020204" pitchFamily="34" charset="0"/>
                </a:rPr>
                <a:t>Lv 3</a:t>
              </a:r>
              <a:endParaRPr lang="en-US" b="1"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93BF2ABC-00FC-9961-9D03-5536F40E282C}"/>
                </a:ext>
              </a:extLst>
            </p:cNvPr>
            <p:cNvPicPr>
              <a:picLocks noChangeAspect="1"/>
            </p:cNvPicPr>
            <p:nvPr/>
          </p:nvPicPr>
          <p:blipFill>
            <a:blip r:embed="rId4"/>
            <a:stretch>
              <a:fillRect/>
            </a:stretch>
          </p:blipFill>
          <p:spPr>
            <a:xfrm>
              <a:off x="448069" y="3110386"/>
              <a:ext cx="3506468" cy="3204912"/>
            </a:xfrm>
            <a:prstGeom prst="rect">
              <a:avLst/>
            </a:prstGeom>
          </p:spPr>
        </p:pic>
      </p:grpSp>
      <p:sp>
        <p:nvSpPr>
          <p:cNvPr id="4" name="TextBox 3">
            <a:extLst>
              <a:ext uri="{FF2B5EF4-FFF2-40B4-BE49-F238E27FC236}">
                <a16:creationId xmlns:a16="http://schemas.microsoft.com/office/drawing/2014/main" id="{21DAD46F-F2B6-6F0C-98F2-623D9E87AF14}"/>
              </a:ext>
            </a:extLst>
          </p:cNvPr>
          <p:cNvSpPr txBox="1"/>
          <p:nvPr/>
        </p:nvSpPr>
        <p:spPr>
          <a:xfrm>
            <a:off x="3397486" y="6258817"/>
            <a:ext cx="4679836"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A nice figure to add to our preprint (Abby)</a:t>
            </a:r>
          </a:p>
        </p:txBody>
      </p:sp>
    </p:spTree>
    <p:extLst>
      <p:ext uri="{BB962C8B-B14F-4D97-AF65-F5344CB8AC3E}">
        <p14:creationId xmlns:p14="http://schemas.microsoft.com/office/powerpoint/2010/main" val="2749248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429986" y="1816735"/>
            <a:ext cx="7856258" cy="2888711"/>
          </a:xfrm>
        </p:spPr>
        <p:txBody>
          <a:bodyPr>
            <a:normAutofit/>
          </a:bodyPr>
          <a:lstStyle/>
          <a:p>
            <a:r>
              <a:rPr lang="en-US" altLang="ja-JP" sz="4400"/>
              <a:t>Ordination with unifrac distance matrices</a:t>
            </a:r>
            <a:endParaRPr lang="en-US" sz="54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29986" y="4806669"/>
            <a:ext cx="7856258"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5227455" y="596309"/>
            <a:ext cx="6964545" cy="127420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0" y="5672517"/>
            <a:ext cx="10695214" cy="804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83347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taxonomy column in Food OUT table</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375138" y="1151765"/>
            <a:ext cx="10864362"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males60to79_red_Lv1.dhydrt.otu.txt (1274 tips and 10 internal nodes)</a:t>
            </a:r>
          </a:p>
        </p:txBody>
      </p:sp>
      <p:pic>
        <p:nvPicPr>
          <p:cNvPr id="5" name="Picture 4">
            <a:extLst>
              <a:ext uri="{FF2B5EF4-FFF2-40B4-BE49-F238E27FC236}">
                <a16:creationId xmlns:a16="http://schemas.microsoft.com/office/drawing/2014/main" id="{B32F6955-FDEA-4C69-C393-62CA00678621}"/>
              </a:ext>
            </a:extLst>
          </p:cNvPr>
          <p:cNvPicPr>
            <a:picLocks noChangeAspect="1"/>
          </p:cNvPicPr>
          <p:nvPr/>
        </p:nvPicPr>
        <p:blipFill>
          <a:blip r:embed="rId2"/>
          <a:stretch>
            <a:fillRect/>
          </a:stretch>
        </p:blipFill>
        <p:spPr>
          <a:xfrm>
            <a:off x="375138" y="1521097"/>
            <a:ext cx="6648450" cy="971550"/>
          </a:xfrm>
          <a:prstGeom prst="rect">
            <a:avLst/>
          </a:prstGeom>
        </p:spPr>
      </p:pic>
      <p:sp>
        <p:nvSpPr>
          <p:cNvPr id="6" name="TextBox 5">
            <a:extLst>
              <a:ext uri="{FF2B5EF4-FFF2-40B4-BE49-F238E27FC236}">
                <a16:creationId xmlns:a16="http://schemas.microsoft.com/office/drawing/2014/main" id="{2C794FAA-4627-6458-642B-19A24139E8E8}"/>
              </a:ext>
            </a:extLst>
          </p:cNvPr>
          <p:cNvSpPr txBox="1"/>
          <p:nvPr/>
        </p:nvSpPr>
        <p:spPr>
          <a:xfrm>
            <a:off x="375137" y="2620407"/>
            <a:ext cx="10864361"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males60to79_red_Lv2.dhydrt.otu.txt (1274 tips and 54 internal nodes)</a:t>
            </a:r>
          </a:p>
        </p:txBody>
      </p:sp>
      <p:pic>
        <p:nvPicPr>
          <p:cNvPr id="8" name="Picture 7">
            <a:extLst>
              <a:ext uri="{FF2B5EF4-FFF2-40B4-BE49-F238E27FC236}">
                <a16:creationId xmlns:a16="http://schemas.microsoft.com/office/drawing/2014/main" id="{016EF9B9-4D95-B4F9-3A83-59C26BF3C0FC}"/>
              </a:ext>
            </a:extLst>
          </p:cNvPr>
          <p:cNvPicPr>
            <a:picLocks noChangeAspect="1"/>
          </p:cNvPicPr>
          <p:nvPr/>
        </p:nvPicPr>
        <p:blipFill>
          <a:blip r:embed="rId3"/>
          <a:stretch>
            <a:fillRect/>
          </a:stretch>
        </p:blipFill>
        <p:spPr>
          <a:xfrm>
            <a:off x="375138" y="2989739"/>
            <a:ext cx="8420100" cy="962025"/>
          </a:xfrm>
          <a:prstGeom prst="rect">
            <a:avLst/>
          </a:prstGeom>
        </p:spPr>
      </p:pic>
      <p:sp>
        <p:nvSpPr>
          <p:cNvPr id="9" name="TextBox 8">
            <a:extLst>
              <a:ext uri="{FF2B5EF4-FFF2-40B4-BE49-F238E27FC236}">
                <a16:creationId xmlns:a16="http://schemas.microsoft.com/office/drawing/2014/main" id="{E4607CFA-4C0F-5286-E91C-A0B4C3D95470}"/>
              </a:ext>
            </a:extLst>
          </p:cNvPr>
          <p:cNvSpPr txBox="1"/>
          <p:nvPr/>
        </p:nvSpPr>
        <p:spPr>
          <a:xfrm>
            <a:off x="375138" y="4074013"/>
            <a:ext cx="10864360"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males60to79_red_Lv3.dhydrt.otu.txt (1274 tips and 210 internal nodes)</a:t>
            </a:r>
          </a:p>
        </p:txBody>
      </p:sp>
      <p:pic>
        <p:nvPicPr>
          <p:cNvPr id="11" name="Picture 10">
            <a:extLst>
              <a:ext uri="{FF2B5EF4-FFF2-40B4-BE49-F238E27FC236}">
                <a16:creationId xmlns:a16="http://schemas.microsoft.com/office/drawing/2014/main" id="{03E62D8D-952D-4BB0-76CE-6226E74B23C4}"/>
              </a:ext>
            </a:extLst>
          </p:cNvPr>
          <p:cNvPicPr>
            <a:picLocks noChangeAspect="1"/>
          </p:cNvPicPr>
          <p:nvPr/>
        </p:nvPicPr>
        <p:blipFill>
          <a:blip r:embed="rId4"/>
          <a:stretch>
            <a:fillRect/>
          </a:stretch>
        </p:blipFill>
        <p:spPr>
          <a:xfrm>
            <a:off x="375138" y="4448856"/>
            <a:ext cx="9648825" cy="942975"/>
          </a:xfrm>
          <a:prstGeom prst="rect">
            <a:avLst/>
          </a:prstGeom>
        </p:spPr>
      </p:pic>
      <p:sp>
        <p:nvSpPr>
          <p:cNvPr id="12" name="Rectangle: Rounded Corners 11">
            <a:extLst>
              <a:ext uri="{FF2B5EF4-FFF2-40B4-BE49-F238E27FC236}">
                <a16:creationId xmlns:a16="http://schemas.microsoft.com/office/drawing/2014/main" id="{0618DACE-5EEB-A22C-B6D4-BFA6A4122F8D}"/>
              </a:ext>
            </a:extLst>
          </p:cNvPr>
          <p:cNvSpPr/>
          <p:nvPr/>
        </p:nvSpPr>
        <p:spPr>
          <a:xfrm>
            <a:off x="858605" y="5677014"/>
            <a:ext cx="11066695" cy="102905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Actually the number of leaves (food products) is the same across all levels. The number of branches inside the tree is different. The levels argument specifies how much detailed classification of each food items to include in your tree. </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6975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Count the number of food items at each level</a:t>
            </a:r>
            <a:endParaRPr lang="en-US" sz="2800" dirty="0"/>
          </a:p>
        </p:txBody>
      </p:sp>
      <p:graphicFrame>
        <p:nvGraphicFramePr>
          <p:cNvPr id="19" name="Table 19">
            <a:extLst>
              <a:ext uri="{FF2B5EF4-FFF2-40B4-BE49-F238E27FC236}">
                <a16:creationId xmlns:a16="http://schemas.microsoft.com/office/drawing/2014/main" id="{4EC38817-CD74-BAA7-33EA-074876242324}"/>
              </a:ext>
            </a:extLst>
          </p:cNvPr>
          <p:cNvGraphicFramePr>
            <a:graphicFrameLocks noGrp="1"/>
          </p:cNvGraphicFramePr>
          <p:nvPr>
            <p:extLst>
              <p:ext uri="{D42A27DB-BD31-4B8C-83A1-F6EECF244321}">
                <p14:modId xmlns:p14="http://schemas.microsoft.com/office/powerpoint/2010/main" val="53670811"/>
              </p:ext>
            </p:extLst>
          </p:nvPr>
        </p:nvGraphicFramePr>
        <p:xfrm>
          <a:off x="482600" y="1336431"/>
          <a:ext cx="3184144" cy="1849120"/>
        </p:xfrm>
        <a:graphic>
          <a:graphicData uri="http://schemas.openxmlformats.org/drawingml/2006/table">
            <a:tbl>
              <a:tblPr firstRow="1" bandRow="1">
                <a:tableStyleId>{5940675A-B579-460E-94D1-54222C63F5DA}</a:tableStyleId>
              </a:tblPr>
              <a:tblGrid>
                <a:gridCol w="1583944">
                  <a:extLst>
                    <a:ext uri="{9D8B030D-6E8A-4147-A177-3AD203B41FA5}">
                      <a16:colId xmlns:a16="http://schemas.microsoft.com/office/drawing/2014/main" val="1316069265"/>
                    </a:ext>
                  </a:extLst>
                </a:gridCol>
                <a:gridCol w="1600200">
                  <a:extLst>
                    <a:ext uri="{9D8B030D-6E8A-4147-A177-3AD203B41FA5}">
                      <a16:colId xmlns:a16="http://schemas.microsoft.com/office/drawing/2014/main" val="2063464879"/>
                    </a:ext>
                  </a:extLst>
                </a:gridCol>
              </a:tblGrid>
              <a:tr h="370840">
                <a:tc>
                  <a:txBody>
                    <a:bodyPr/>
                    <a:lstStyle/>
                    <a:p>
                      <a:r>
                        <a:rPr lang="en-AU"/>
                        <a:t>L1</a:t>
                      </a:r>
                      <a:endParaRPr lang="en-US"/>
                    </a:p>
                  </a:txBody>
                  <a:tcPr>
                    <a:solidFill>
                      <a:schemeClr val="bg1">
                        <a:lumMod val="85000"/>
                      </a:schemeClr>
                    </a:solidFill>
                  </a:tcPr>
                </a:tc>
                <a:tc>
                  <a:txBody>
                    <a:bodyPr/>
                    <a:lstStyle/>
                    <a:p>
                      <a:r>
                        <a:rPr lang="en-AU"/>
                        <a:t>L1 count</a:t>
                      </a:r>
                      <a:endParaRPr lang="en-US"/>
                    </a:p>
                  </a:txBody>
                  <a:tcPr>
                    <a:solidFill>
                      <a:schemeClr val="bg1">
                        <a:lumMod val="85000"/>
                      </a:schemeClr>
                    </a:solidFill>
                  </a:tcPr>
                </a:tc>
                <a:extLst>
                  <a:ext uri="{0D108BD9-81ED-4DB2-BD59-A6C34878D82A}">
                    <a16:rowId xmlns:a16="http://schemas.microsoft.com/office/drawing/2014/main" val="4041947164"/>
                  </a:ext>
                </a:extLst>
              </a:tr>
              <a:tr h="370840">
                <a:tc>
                  <a:txBody>
                    <a:bodyPr/>
                    <a:lstStyle/>
                    <a:p>
                      <a:r>
                        <a:rPr lang="en-AU"/>
                        <a:t>L1: Milk</a:t>
                      </a:r>
                      <a:endParaRPr lang="en-US"/>
                    </a:p>
                  </a:txBody>
                  <a:tcPr>
                    <a:solidFill>
                      <a:schemeClr val="bg1">
                        <a:lumMod val="95000"/>
                      </a:schemeClr>
                    </a:solidFill>
                  </a:tcPr>
                </a:tc>
                <a:tc>
                  <a:txBody>
                    <a:bodyPr/>
                    <a:lstStyle/>
                    <a:p>
                      <a:r>
                        <a:rPr lang="en-AU"/>
                        <a:t>74</a:t>
                      </a:r>
                      <a:endParaRPr lang="en-US"/>
                    </a:p>
                  </a:txBody>
                  <a:tcPr>
                    <a:solidFill>
                      <a:schemeClr val="bg1">
                        <a:lumMod val="95000"/>
                      </a:schemeClr>
                    </a:solidFill>
                  </a:tcPr>
                </a:tc>
                <a:extLst>
                  <a:ext uri="{0D108BD9-81ED-4DB2-BD59-A6C34878D82A}">
                    <a16:rowId xmlns:a16="http://schemas.microsoft.com/office/drawing/2014/main" val="1008925309"/>
                  </a:ext>
                </a:extLst>
              </a:tr>
              <a:tr h="370840">
                <a:tc>
                  <a:txBody>
                    <a:bodyPr/>
                    <a:lstStyle/>
                    <a:p>
                      <a:r>
                        <a:rPr lang="en-AU"/>
                        <a:t>L1: Vegetables</a:t>
                      </a:r>
                      <a:endParaRPr lang="en-US"/>
                    </a:p>
                  </a:txBody>
                  <a:tcPr>
                    <a:solidFill>
                      <a:schemeClr val="bg1">
                        <a:lumMod val="85000"/>
                      </a:schemeClr>
                    </a:solidFill>
                  </a:tcPr>
                </a:tc>
                <a:tc>
                  <a:txBody>
                    <a:bodyPr/>
                    <a:lstStyle/>
                    <a:p>
                      <a:r>
                        <a:rPr lang="en-AU"/>
                        <a:t>200</a:t>
                      </a:r>
                    </a:p>
                  </a:txBody>
                  <a:tcPr>
                    <a:solidFill>
                      <a:schemeClr val="bg1">
                        <a:lumMod val="85000"/>
                      </a:schemeClr>
                    </a:solidFill>
                  </a:tcPr>
                </a:tc>
                <a:extLst>
                  <a:ext uri="{0D108BD9-81ED-4DB2-BD59-A6C34878D82A}">
                    <a16:rowId xmlns:a16="http://schemas.microsoft.com/office/drawing/2014/main" val="1640811403"/>
                  </a:ext>
                </a:extLst>
              </a:tr>
              <a:tr h="370840">
                <a:tc>
                  <a:txBody>
                    <a:bodyPr/>
                    <a:lstStyle/>
                    <a:p>
                      <a:r>
                        <a:rPr lang="en-AU"/>
                        <a:t>L1: Carb</a:t>
                      </a:r>
                      <a:endParaRPr lang="en-US"/>
                    </a:p>
                  </a:txBody>
                  <a:tcPr>
                    <a:solidFill>
                      <a:schemeClr val="bg1">
                        <a:lumMod val="95000"/>
                      </a:schemeClr>
                    </a:solidFill>
                  </a:tcPr>
                </a:tc>
                <a:tc>
                  <a:txBody>
                    <a:bodyPr/>
                    <a:lstStyle/>
                    <a:p>
                      <a:r>
                        <a:rPr lang="en-AU"/>
                        <a:t>1000</a:t>
                      </a:r>
                      <a:endParaRPr lang="en-US"/>
                    </a:p>
                  </a:txBody>
                  <a:tcPr>
                    <a:solidFill>
                      <a:schemeClr val="bg1">
                        <a:lumMod val="95000"/>
                      </a:schemeClr>
                    </a:solidFill>
                  </a:tcPr>
                </a:tc>
                <a:extLst>
                  <a:ext uri="{0D108BD9-81ED-4DB2-BD59-A6C34878D82A}">
                    <a16:rowId xmlns:a16="http://schemas.microsoft.com/office/drawing/2014/main" val="262663747"/>
                  </a:ext>
                </a:extLst>
              </a:tr>
              <a:tr h="362321">
                <a:tc>
                  <a:txBody>
                    <a:bodyPr/>
                    <a:lstStyle/>
                    <a:p>
                      <a:r>
                        <a:rPr lang="en-AU"/>
                        <a:t>Total</a:t>
                      </a:r>
                      <a:endParaRPr lang="en-US"/>
                    </a:p>
                  </a:txBody>
                  <a:tcPr>
                    <a:solidFill>
                      <a:schemeClr val="bg1">
                        <a:lumMod val="85000"/>
                      </a:schemeClr>
                    </a:solidFill>
                  </a:tcPr>
                </a:tc>
                <a:tc>
                  <a:txBody>
                    <a:bodyPr/>
                    <a:lstStyle/>
                    <a:p>
                      <a:r>
                        <a:rPr lang="en-AU"/>
                        <a:t>1274</a:t>
                      </a:r>
                      <a:endParaRPr lang="en-US"/>
                    </a:p>
                  </a:txBody>
                  <a:tcPr>
                    <a:solidFill>
                      <a:schemeClr val="bg1">
                        <a:lumMod val="85000"/>
                      </a:schemeClr>
                    </a:solidFill>
                  </a:tcPr>
                </a:tc>
                <a:extLst>
                  <a:ext uri="{0D108BD9-81ED-4DB2-BD59-A6C34878D82A}">
                    <a16:rowId xmlns:a16="http://schemas.microsoft.com/office/drawing/2014/main" val="2468911935"/>
                  </a:ext>
                </a:extLst>
              </a:tr>
            </a:tbl>
          </a:graphicData>
        </a:graphic>
      </p:graphicFrame>
      <p:graphicFrame>
        <p:nvGraphicFramePr>
          <p:cNvPr id="20" name="Table 19">
            <a:extLst>
              <a:ext uri="{FF2B5EF4-FFF2-40B4-BE49-F238E27FC236}">
                <a16:creationId xmlns:a16="http://schemas.microsoft.com/office/drawing/2014/main" id="{D838C00D-CBA9-21D3-D257-F2A479AB9DF3}"/>
              </a:ext>
            </a:extLst>
          </p:cNvPr>
          <p:cNvGraphicFramePr>
            <a:graphicFrameLocks noGrp="1"/>
          </p:cNvGraphicFramePr>
          <p:nvPr>
            <p:extLst>
              <p:ext uri="{D42A27DB-BD31-4B8C-83A1-F6EECF244321}">
                <p14:modId xmlns:p14="http://schemas.microsoft.com/office/powerpoint/2010/main" val="3439001226"/>
              </p:ext>
            </p:extLst>
          </p:nvPr>
        </p:nvGraphicFramePr>
        <p:xfrm>
          <a:off x="482600" y="3527943"/>
          <a:ext cx="6366256" cy="2966720"/>
        </p:xfrm>
        <a:graphic>
          <a:graphicData uri="http://schemas.openxmlformats.org/drawingml/2006/table">
            <a:tbl>
              <a:tblPr firstRow="1" bandRow="1">
                <a:tableStyleId>{5940675A-B579-460E-94D1-54222C63F5DA}</a:tableStyleId>
              </a:tblPr>
              <a:tblGrid>
                <a:gridCol w="1591564">
                  <a:extLst>
                    <a:ext uri="{9D8B030D-6E8A-4147-A177-3AD203B41FA5}">
                      <a16:colId xmlns:a16="http://schemas.microsoft.com/office/drawing/2014/main" val="1316069265"/>
                    </a:ext>
                  </a:extLst>
                </a:gridCol>
                <a:gridCol w="1591564">
                  <a:extLst>
                    <a:ext uri="{9D8B030D-6E8A-4147-A177-3AD203B41FA5}">
                      <a16:colId xmlns:a16="http://schemas.microsoft.com/office/drawing/2014/main" val="2063464879"/>
                    </a:ext>
                  </a:extLst>
                </a:gridCol>
                <a:gridCol w="1591564">
                  <a:extLst>
                    <a:ext uri="{9D8B030D-6E8A-4147-A177-3AD203B41FA5}">
                      <a16:colId xmlns:a16="http://schemas.microsoft.com/office/drawing/2014/main" val="3138257650"/>
                    </a:ext>
                  </a:extLst>
                </a:gridCol>
                <a:gridCol w="1591564">
                  <a:extLst>
                    <a:ext uri="{9D8B030D-6E8A-4147-A177-3AD203B41FA5}">
                      <a16:colId xmlns:a16="http://schemas.microsoft.com/office/drawing/2014/main" val="4191095842"/>
                    </a:ext>
                  </a:extLst>
                </a:gridCol>
              </a:tblGrid>
              <a:tr h="370840">
                <a:tc>
                  <a:txBody>
                    <a:bodyPr/>
                    <a:lstStyle/>
                    <a:p>
                      <a:r>
                        <a:rPr lang="en-AU"/>
                        <a:t>L1</a:t>
                      </a:r>
                      <a:endParaRPr lang="en-US"/>
                    </a:p>
                  </a:txBody>
                  <a:tcPr>
                    <a:solidFill>
                      <a:schemeClr val="bg1">
                        <a:lumMod val="85000"/>
                      </a:schemeClr>
                    </a:solidFill>
                  </a:tcPr>
                </a:tc>
                <a:tc>
                  <a:txBody>
                    <a:bodyPr/>
                    <a:lstStyle/>
                    <a:p>
                      <a:r>
                        <a:rPr lang="en-AU"/>
                        <a:t>L1 count</a:t>
                      </a:r>
                      <a:endParaRPr lang="en-US"/>
                    </a:p>
                  </a:txBody>
                  <a:tcPr>
                    <a:solidFill>
                      <a:schemeClr val="bg1">
                        <a:lumMod val="85000"/>
                      </a:schemeClr>
                    </a:solidFill>
                  </a:tcPr>
                </a:tc>
                <a:tc>
                  <a:txBody>
                    <a:bodyPr/>
                    <a:lstStyle/>
                    <a:p>
                      <a:r>
                        <a:rPr lang="en-AU"/>
                        <a:t>L2</a:t>
                      </a:r>
                      <a:endParaRPr lang="en-US"/>
                    </a:p>
                  </a:txBody>
                  <a:tcPr>
                    <a:solidFill>
                      <a:schemeClr val="bg1">
                        <a:lumMod val="85000"/>
                      </a:schemeClr>
                    </a:solidFill>
                  </a:tcPr>
                </a:tc>
                <a:tc>
                  <a:txBody>
                    <a:bodyPr/>
                    <a:lstStyle/>
                    <a:p>
                      <a:r>
                        <a:rPr lang="en-AU"/>
                        <a:t>L2 count</a:t>
                      </a:r>
                      <a:endParaRPr lang="en-US"/>
                    </a:p>
                  </a:txBody>
                  <a:tcPr>
                    <a:solidFill>
                      <a:schemeClr val="bg1">
                        <a:lumMod val="85000"/>
                      </a:schemeClr>
                    </a:solidFill>
                  </a:tcPr>
                </a:tc>
                <a:extLst>
                  <a:ext uri="{0D108BD9-81ED-4DB2-BD59-A6C34878D82A}">
                    <a16:rowId xmlns:a16="http://schemas.microsoft.com/office/drawing/2014/main" val="4041947164"/>
                  </a:ext>
                </a:extLst>
              </a:tr>
              <a:tr h="370840">
                <a:tc>
                  <a:txBody>
                    <a:bodyPr/>
                    <a:lstStyle/>
                    <a:p>
                      <a:r>
                        <a:rPr lang="en-AU"/>
                        <a:t>L1: Milk</a:t>
                      </a:r>
                      <a:endParaRPr lang="en-US"/>
                    </a:p>
                  </a:txBody>
                  <a:tcPr/>
                </a:tc>
                <a:tc>
                  <a:txBody>
                    <a:bodyPr/>
                    <a:lstStyle/>
                    <a:p>
                      <a:r>
                        <a:rPr lang="en-AU"/>
                        <a:t>74</a:t>
                      </a:r>
                      <a:endParaRPr lang="en-US"/>
                    </a:p>
                  </a:txBody>
                  <a:tcPr/>
                </a:tc>
                <a:tc>
                  <a:txBody>
                    <a:bodyPr/>
                    <a:lstStyle/>
                    <a:p>
                      <a:r>
                        <a:rPr lang="en-AU"/>
                        <a:t>L2: Milk fluid</a:t>
                      </a:r>
                      <a:endParaRPr lang="en-US"/>
                    </a:p>
                  </a:txBody>
                  <a:tcPr/>
                </a:tc>
                <a:tc>
                  <a:txBody>
                    <a:bodyPr/>
                    <a:lstStyle/>
                    <a:p>
                      <a:r>
                        <a:rPr lang="en-AU"/>
                        <a:t>70</a:t>
                      </a:r>
                      <a:endParaRPr lang="en-US"/>
                    </a:p>
                  </a:txBody>
                  <a:tcPr/>
                </a:tc>
                <a:extLst>
                  <a:ext uri="{0D108BD9-81ED-4DB2-BD59-A6C34878D82A}">
                    <a16:rowId xmlns:a16="http://schemas.microsoft.com/office/drawing/2014/main" val="1008925309"/>
                  </a:ext>
                </a:extLst>
              </a:tr>
              <a:tr h="370840">
                <a:tc>
                  <a:txBody>
                    <a:bodyPr/>
                    <a:lstStyle/>
                    <a:p>
                      <a:endParaRPr lang="en-US"/>
                    </a:p>
                  </a:txBody>
                  <a:tcPr/>
                </a:tc>
                <a:tc>
                  <a:txBody>
                    <a:bodyPr/>
                    <a:lstStyle/>
                    <a:p>
                      <a:endParaRPr lang="en-US"/>
                    </a:p>
                  </a:txBody>
                  <a:tcPr/>
                </a:tc>
                <a:tc>
                  <a:txBody>
                    <a:bodyPr/>
                    <a:lstStyle/>
                    <a:p>
                      <a:r>
                        <a:rPr lang="en-AU"/>
                        <a:t>L2: Milk solid</a:t>
                      </a:r>
                      <a:endParaRPr lang="en-US"/>
                    </a:p>
                  </a:txBody>
                  <a:tcPr/>
                </a:tc>
                <a:tc>
                  <a:txBody>
                    <a:bodyPr/>
                    <a:lstStyle/>
                    <a:p>
                      <a:r>
                        <a:rPr lang="en-AU"/>
                        <a:t>4</a:t>
                      </a:r>
                      <a:endParaRPr lang="en-US"/>
                    </a:p>
                  </a:txBody>
                  <a:tcPr/>
                </a:tc>
                <a:extLst>
                  <a:ext uri="{0D108BD9-81ED-4DB2-BD59-A6C34878D82A}">
                    <a16:rowId xmlns:a16="http://schemas.microsoft.com/office/drawing/2014/main" val="4240900287"/>
                  </a:ext>
                </a:extLst>
              </a:tr>
              <a:tr h="370840">
                <a:tc>
                  <a:txBody>
                    <a:bodyPr/>
                    <a:lstStyle/>
                    <a:p>
                      <a:r>
                        <a:rPr lang="en-AU"/>
                        <a:t>L1: Vegetables</a:t>
                      </a:r>
                      <a:endParaRPr lang="en-US"/>
                    </a:p>
                  </a:txBody>
                  <a:tcPr>
                    <a:solidFill>
                      <a:schemeClr val="bg1">
                        <a:lumMod val="85000"/>
                      </a:schemeClr>
                    </a:solidFill>
                  </a:tcPr>
                </a:tc>
                <a:tc>
                  <a:txBody>
                    <a:bodyPr/>
                    <a:lstStyle/>
                    <a:p>
                      <a:r>
                        <a:rPr lang="en-AU"/>
                        <a:t>200</a:t>
                      </a:r>
                    </a:p>
                  </a:txBody>
                  <a:tcPr>
                    <a:solidFill>
                      <a:schemeClr val="bg1">
                        <a:lumMod val="85000"/>
                      </a:schemeClr>
                    </a:solidFill>
                  </a:tcPr>
                </a:tc>
                <a:tc>
                  <a:txBody>
                    <a:bodyPr/>
                    <a:lstStyle/>
                    <a:p>
                      <a:r>
                        <a:rPr lang="en-AU"/>
                        <a:t>L2: Green</a:t>
                      </a:r>
                      <a:endParaRPr lang="en-US"/>
                    </a:p>
                  </a:txBody>
                  <a:tcPr>
                    <a:solidFill>
                      <a:schemeClr val="bg1">
                        <a:lumMod val="85000"/>
                      </a:schemeClr>
                    </a:solidFill>
                  </a:tcPr>
                </a:tc>
                <a:tc>
                  <a:txBody>
                    <a:bodyPr/>
                    <a:lstStyle/>
                    <a:p>
                      <a:r>
                        <a:rPr lang="en-AU"/>
                        <a:t>100</a:t>
                      </a:r>
                      <a:endParaRPr lang="en-US"/>
                    </a:p>
                  </a:txBody>
                  <a:tcPr>
                    <a:solidFill>
                      <a:schemeClr val="bg1">
                        <a:lumMod val="85000"/>
                      </a:schemeClr>
                    </a:solidFill>
                  </a:tcPr>
                </a:tc>
                <a:extLst>
                  <a:ext uri="{0D108BD9-81ED-4DB2-BD59-A6C34878D82A}">
                    <a16:rowId xmlns:a16="http://schemas.microsoft.com/office/drawing/2014/main" val="1640811403"/>
                  </a:ext>
                </a:extLst>
              </a:tr>
              <a:tr h="370840">
                <a:tc>
                  <a:txBody>
                    <a:bodyPr/>
                    <a:lstStyle/>
                    <a:p>
                      <a:endParaRPr lang="en-US"/>
                    </a:p>
                  </a:txBody>
                  <a:tcPr>
                    <a:solidFill>
                      <a:schemeClr val="bg1">
                        <a:lumMod val="85000"/>
                      </a:schemeClr>
                    </a:solidFill>
                  </a:tcPr>
                </a:tc>
                <a:tc>
                  <a:txBody>
                    <a:bodyPr/>
                    <a:lstStyle/>
                    <a:p>
                      <a:endParaRPr lang="en-AU"/>
                    </a:p>
                  </a:txBody>
                  <a:tcPr>
                    <a:solidFill>
                      <a:schemeClr val="bg1">
                        <a:lumMod val="85000"/>
                      </a:schemeClr>
                    </a:solidFill>
                  </a:tcPr>
                </a:tc>
                <a:tc>
                  <a:txBody>
                    <a:bodyPr/>
                    <a:lstStyle/>
                    <a:p>
                      <a:r>
                        <a:rPr lang="en-AU"/>
                        <a:t>L2: Root</a:t>
                      </a:r>
                      <a:endParaRPr lang="en-US"/>
                    </a:p>
                  </a:txBody>
                  <a:tcPr>
                    <a:solidFill>
                      <a:schemeClr val="bg1">
                        <a:lumMod val="85000"/>
                      </a:schemeClr>
                    </a:solidFill>
                  </a:tcPr>
                </a:tc>
                <a:tc>
                  <a:txBody>
                    <a:bodyPr/>
                    <a:lstStyle/>
                    <a:p>
                      <a:r>
                        <a:rPr lang="en-AU"/>
                        <a:t>100</a:t>
                      </a:r>
                      <a:endParaRPr lang="en-US"/>
                    </a:p>
                  </a:txBody>
                  <a:tcPr>
                    <a:solidFill>
                      <a:schemeClr val="bg1">
                        <a:lumMod val="85000"/>
                      </a:schemeClr>
                    </a:solidFill>
                  </a:tcPr>
                </a:tc>
                <a:extLst>
                  <a:ext uri="{0D108BD9-81ED-4DB2-BD59-A6C34878D82A}">
                    <a16:rowId xmlns:a16="http://schemas.microsoft.com/office/drawing/2014/main" val="3191715284"/>
                  </a:ext>
                </a:extLst>
              </a:tr>
              <a:tr h="370840">
                <a:tc>
                  <a:txBody>
                    <a:bodyPr/>
                    <a:lstStyle/>
                    <a:p>
                      <a:r>
                        <a:rPr lang="en-AU"/>
                        <a:t>L1: Carb</a:t>
                      </a:r>
                      <a:endParaRPr lang="en-US"/>
                    </a:p>
                  </a:txBody>
                  <a:tcPr/>
                </a:tc>
                <a:tc>
                  <a:txBody>
                    <a:bodyPr/>
                    <a:lstStyle/>
                    <a:p>
                      <a:r>
                        <a:rPr lang="en-AU"/>
                        <a:t>1000</a:t>
                      </a:r>
                      <a:endParaRPr lang="en-US"/>
                    </a:p>
                  </a:txBody>
                  <a:tcPr/>
                </a:tc>
                <a:tc>
                  <a:txBody>
                    <a:bodyPr/>
                    <a:lstStyle/>
                    <a:p>
                      <a:r>
                        <a:rPr lang="en-AU"/>
                        <a:t>L2: Wheat</a:t>
                      </a:r>
                      <a:endParaRPr lang="en-US"/>
                    </a:p>
                  </a:txBody>
                  <a:tcPr/>
                </a:tc>
                <a:tc>
                  <a:txBody>
                    <a:bodyPr/>
                    <a:lstStyle/>
                    <a:p>
                      <a:r>
                        <a:rPr lang="en-AU"/>
                        <a:t>800</a:t>
                      </a:r>
                      <a:endParaRPr lang="en-US"/>
                    </a:p>
                  </a:txBody>
                  <a:tcPr/>
                </a:tc>
                <a:extLst>
                  <a:ext uri="{0D108BD9-81ED-4DB2-BD59-A6C34878D82A}">
                    <a16:rowId xmlns:a16="http://schemas.microsoft.com/office/drawing/2014/main" val="262663747"/>
                  </a:ext>
                </a:extLst>
              </a:tr>
              <a:tr h="370840">
                <a:tc>
                  <a:txBody>
                    <a:bodyPr/>
                    <a:lstStyle/>
                    <a:p>
                      <a:endParaRPr lang="en-US"/>
                    </a:p>
                  </a:txBody>
                  <a:tcPr/>
                </a:tc>
                <a:tc>
                  <a:txBody>
                    <a:bodyPr/>
                    <a:lstStyle/>
                    <a:p>
                      <a:endParaRPr lang="en-US"/>
                    </a:p>
                  </a:txBody>
                  <a:tcPr/>
                </a:tc>
                <a:tc>
                  <a:txBody>
                    <a:bodyPr/>
                    <a:lstStyle/>
                    <a:p>
                      <a:r>
                        <a:rPr lang="en-AU"/>
                        <a:t>L2: Rice</a:t>
                      </a:r>
                      <a:endParaRPr lang="en-US"/>
                    </a:p>
                  </a:txBody>
                  <a:tcPr/>
                </a:tc>
                <a:tc>
                  <a:txBody>
                    <a:bodyPr/>
                    <a:lstStyle/>
                    <a:p>
                      <a:r>
                        <a:rPr lang="en-AU"/>
                        <a:t>200</a:t>
                      </a:r>
                      <a:endParaRPr lang="en-US"/>
                    </a:p>
                  </a:txBody>
                  <a:tcPr/>
                </a:tc>
                <a:extLst>
                  <a:ext uri="{0D108BD9-81ED-4DB2-BD59-A6C34878D82A}">
                    <a16:rowId xmlns:a16="http://schemas.microsoft.com/office/drawing/2014/main" val="4274088198"/>
                  </a:ext>
                </a:extLst>
              </a:tr>
              <a:tr h="370840">
                <a:tc>
                  <a:txBody>
                    <a:bodyPr/>
                    <a:lstStyle/>
                    <a:p>
                      <a:r>
                        <a:rPr lang="en-AU"/>
                        <a:t>Total</a:t>
                      </a:r>
                      <a:endParaRPr lang="en-US"/>
                    </a:p>
                  </a:txBody>
                  <a:tcPr>
                    <a:solidFill>
                      <a:schemeClr val="bg1">
                        <a:lumMod val="85000"/>
                      </a:schemeClr>
                    </a:solidFill>
                  </a:tcPr>
                </a:tc>
                <a:tc>
                  <a:txBody>
                    <a:bodyPr/>
                    <a:lstStyle/>
                    <a:p>
                      <a:r>
                        <a:rPr lang="en-AU"/>
                        <a:t>1274</a:t>
                      </a:r>
                      <a:endParaRPr lang="en-US"/>
                    </a:p>
                  </a:txBody>
                  <a:tcPr>
                    <a:solidFill>
                      <a:schemeClr val="bg1">
                        <a:lumMod val="85000"/>
                      </a:schemeClr>
                    </a:solidFill>
                  </a:tcPr>
                </a:tc>
                <a:tc>
                  <a:txBody>
                    <a:bodyPr/>
                    <a:lstStyle/>
                    <a:p>
                      <a:endParaRPr lang="en-US"/>
                    </a:p>
                  </a:txBody>
                  <a:tcPr>
                    <a:solidFill>
                      <a:schemeClr val="bg1">
                        <a:lumMod val="85000"/>
                      </a:schemeClr>
                    </a:solidFill>
                  </a:tcPr>
                </a:tc>
                <a:tc>
                  <a:txBody>
                    <a:bodyPr/>
                    <a:lstStyle/>
                    <a:p>
                      <a:r>
                        <a:rPr lang="en-AU"/>
                        <a:t>1274</a:t>
                      </a:r>
                      <a:endParaRPr lang="en-US"/>
                    </a:p>
                  </a:txBody>
                  <a:tcPr>
                    <a:solidFill>
                      <a:schemeClr val="bg1">
                        <a:lumMod val="85000"/>
                      </a:schemeClr>
                    </a:solidFill>
                  </a:tcPr>
                </a:tc>
                <a:extLst>
                  <a:ext uri="{0D108BD9-81ED-4DB2-BD59-A6C34878D82A}">
                    <a16:rowId xmlns:a16="http://schemas.microsoft.com/office/drawing/2014/main" val="2468911935"/>
                  </a:ext>
                </a:extLst>
              </a:tr>
            </a:tbl>
          </a:graphicData>
        </a:graphic>
      </p:graphicFrame>
    </p:spTree>
    <p:extLst>
      <p:ext uri="{BB962C8B-B14F-4D97-AF65-F5344CB8AC3E}">
        <p14:creationId xmlns:p14="http://schemas.microsoft.com/office/powerpoint/2010/main" val="38248461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Can collapse by food levels!</a:t>
            </a:r>
            <a:endParaRPr lang="en-US" sz="2800" dirty="0"/>
          </a:p>
        </p:txBody>
      </p:sp>
      <p:sp>
        <p:nvSpPr>
          <p:cNvPr id="4" name="TextBox 3">
            <a:extLst>
              <a:ext uri="{FF2B5EF4-FFF2-40B4-BE49-F238E27FC236}">
                <a16:creationId xmlns:a16="http://schemas.microsoft.com/office/drawing/2014/main" id="{47A5096D-D067-BADC-ACEE-5810DA10688E}"/>
              </a:ext>
            </a:extLst>
          </p:cNvPr>
          <p:cNvSpPr txBox="1"/>
          <p:nvPr/>
        </p:nvSpPr>
        <p:spPr>
          <a:xfrm>
            <a:off x="375138" y="1225689"/>
            <a:ext cx="6098240" cy="5078313"/>
          </a:xfrm>
          <a:prstGeom prst="rect">
            <a:avLst/>
          </a:prstGeom>
          <a:noFill/>
        </p:spPr>
        <p:txBody>
          <a:bodyPr wrap="square">
            <a:spAutoFit/>
          </a:bodyPr>
          <a:lstStyle/>
          <a:p>
            <a:pPr algn="l"/>
            <a:r>
              <a:rPr lang="en-US" b="1" i="0">
                <a:solidFill>
                  <a:srgbClr val="222222"/>
                </a:solidFill>
                <a:effectLst/>
                <a:latin typeface="Arial" panose="020B0604020202020204" pitchFamily="34" charset="0"/>
              </a:rPr>
              <a:t># collapse at different levels?</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split &lt;- strsplit(rownames(food),";")            </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foodStrings &lt;- sapply(split,function(x) paste(x[1:3],collapse=";"))</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food&lt;- rowsum(food,foodStrings)</a:t>
            </a:r>
            <a:br>
              <a:rPr lang="en-US" b="0" i="0">
                <a:solidFill>
                  <a:srgbClr val="222222"/>
                </a:solidFill>
                <a:effectLst/>
                <a:latin typeface="Arial" panose="020B0604020202020204" pitchFamily="34" charset="0"/>
              </a:rPr>
            </a:br>
            <a:endParaRPr lang="en-US" b="0" i="0">
              <a:solidFill>
                <a:srgbClr val="222222"/>
              </a:solidFill>
              <a:effectLst/>
              <a:latin typeface="Arial" panose="020B0604020202020204" pitchFamily="34" charset="0"/>
            </a:endParaRPr>
          </a:p>
          <a:p>
            <a:pPr algn="l" rtl="0"/>
            <a:r>
              <a:rPr lang="en-US" b="1" i="0">
                <a:solidFill>
                  <a:srgbClr val="222222"/>
                </a:solidFill>
                <a:effectLst/>
                <a:latin typeface="Arial" panose="020B0604020202020204" pitchFamily="34" charset="0"/>
              </a:rPr>
              <a:t># more complicated </a:t>
            </a:r>
          </a:p>
          <a:p>
            <a:pPr algn="l" rtl="0"/>
            <a:r>
              <a:rPr lang="en-US" b="0" i="0">
                <a:solidFill>
                  <a:srgbClr val="222222"/>
                </a:solidFill>
                <a:effectLst/>
                <a:latin typeface="Arial" panose="020B0604020202020204" pitchFamily="34" charset="0"/>
              </a:rPr>
              <a:t>fungal &lt;- t(fungal)</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split &lt;- strsplit(rownames(fungal),";")  </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taxaStrings &lt;- sapply(split,function(x) paste(x[1:7],collapse=";"))</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for (i in 1:7) taxaStrings = gsub("(;[A-z]__$)?(;NA$)?","",taxaStrings,perl=T) # clean tips</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fungal &lt;- rowsum(fungal,taxaStrings)</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rownames(fungal) = sapply(strsplit(rownames(fungal),";"),function(x) paste(x[1:7],collapse=";"));</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fungal &lt;- as.data.frame(t(fungal))</a:t>
            </a:r>
          </a:p>
        </p:txBody>
      </p:sp>
      <p:sp>
        <p:nvSpPr>
          <p:cNvPr id="5" name="Flowchart: Collate 4">
            <a:extLst>
              <a:ext uri="{FF2B5EF4-FFF2-40B4-BE49-F238E27FC236}">
                <a16:creationId xmlns:a16="http://schemas.microsoft.com/office/drawing/2014/main" id="{05AAF3DF-9C93-D883-A015-4489E545366C}"/>
              </a:ext>
            </a:extLst>
          </p:cNvPr>
          <p:cNvSpPr/>
          <p:nvPr/>
        </p:nvSpPr>
        <p:spPr>
          <a:xfrm>
            <a:off x="8603488" y="3296108"/>
            <a:ext cx="2706624" cy="2823073"/>
          </a:xfrm>
          <a:prstGeom prst="flowChartCollate">
            <a:avLst/>
          </a:prstGeom>
          <a:solidFill>
            <a:schemeClr val="accent1">
              <a:lumMod val="60000"/>
              <a:lumOff val="40000"/>
            </a:schemeClr>
          </a:solidFill>
          <a:ln w="28575">
            <a:solidFill>
              <a:srgbClr val="66CDAA"/>
            </a:solidFill>
          </a:ln>
        </p:spPr>
        <p:style>
          <a:lnRef idx="2">
            <a:schemeClr val="dk1"/>
          </a:lnRef>
          <a:fillRef idx="1">
            <a:schemeClr val="lt1"/>
          </a:fillRef>
          <a:effectRef idx="0">
            <a:schemeClr val="dk1"/>
          </a:effectRef>
          <a:fontRef idx="minor">
            <a:schemeClr val="dk1"/>
          </a:fontRef>
        </p:style>
        <p:txBody>
          <a:bodyPr rtlCol="0" anchor="ctr"/>
          <a:lstStyle/>
          <a:p>
            <a:pPr algn="l"/>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5513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869188" y="1115950"/>
            <a:ext cx="5907186" cy="2670299"/>
          </a:xfrm>
        </p:spPr>
        <p:txBody>
          <a:bodyPr>
            <a:normAutofit/>
          </a:bodyPr>
          <a:lstStyle/>
          <a:p>
            <a:r>
              <a:rPr lang="en-US" altLang="ja-JP" sz="4000"/>
              <a:t>Misc. </a:t>
            </a:r>
            <a:endParaRPr lang="en-US" sz="60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278245" y="4021100"/>
            <a:ext cx="5089071" cy="663402"/>
          </a:xfrm>
        </p:spPr>
        <p:txBody>
          <a:bodyPr>
            <a:normAutofit/>
          </a:bodyPr>
          <a:lstStyle/>
          <a:p>
            <a:r>
              <a:rPr lang="en-US" sz="2800"/>
              <a:t>For record-keeping purposes</a:t>
            </a:r>
            <a:endParaRPr lang="en-US" sz="2800" dirty="0"/>
          </a:p>
          <a:p>
            <a:endParaRPr lang="en-US" sz="2800" dirty="0"/>
          </a:p>
        </p:txBody>
      </p:sp>
      <p:sp>
        <p:nvSpPr>
          <p:cNvPr id="4" name="Rectangle 3">
            <a:extLst>
              <a:ext uri="{FF2B5EF4-FFF2-40B4-BE49-F238E27FC236}">
                <a16:creationId xmlns:a16="http://schemas.microsoft.com/office/drawing/2014/main" id="{C53B4393-6FD8-F14F-3F03-5C2E22515D6F}"/>
              </a:ext>
            </a:extLst>
          </p:cNvPr>
          <p:cNvSpPr/>
          <p:nvPr/>
        </p:nvSpPr>
        <p:spPr>
          <a:xfrm>
            <a:off x="5524500" y="0"/>
            <a:ext cx="6667501" cy="143345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0" y="5227158"/>
            <a:ext cx="9678074" cy="1122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97059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1071070" y="859766"/>
            <a:ext cx="4818185" cy="1073588"/>
          </a:xfrm>
        </p:spPr>
        <p:txBody>
          <a:bodyPr>
            <a:noAutofit/>
          </a:bodyPr>
          <a:lstStyle/>
          <a:p>
            <a:r>
              <a:rPr lang="en-AU" sz="2800"/>
              <a:t>Male in 60s Lv2 and Lv3 – more variance explained?</a:t>
            </a:r>
            <a:endParaRPr lang="en-US" sz="2800" dirty="0"/>
          </a:p>
        </p:txBody>
      </p:sp>
      <p:sp>
        <p:nvSpPr>
          <p:cNvPr id="5" name="TextBox 4">
            <a:extLst>
              <a:ext uri="{FF2B5EF4-FFF2-40B4-BE49-F238E27FC236}">
                <a16:creationId xmlns:a16="http://schemas.microsoft.com/office/drawing/2014/main" id="{EDA501A5-AAA4-75D0-87F8-EA5186054F67}"/>
              </a:ext>
            </a:extLst>
          </p:cNvPr>
          <p:cNvSpPr txBox="1"/>
          <p:nvPr/>
        </p:nvSpPr>
        <p:spPr>
          <a:xfrm>
            <a:off x="6564018" y="2551837"/>
            <a:ext cx="4655776" cy="1754326"/>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Kind of yes – </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Axis 1 of Lv3 weighted is high.</a:t>
            </a:r>
          </a:p>
          <a:p>
            <a:pPr marL="285750" indent="-285750">
              <a:buFont typeface="Arial" panose="020B0604020202020204" pitchFamily="34" charset="0"/>
              <a:buChar char="•"/>
            </a:pPr>
            <a:r>
              <a:rPr lang="en-US" sz="1800">
                <a:latin typeface="Arial" panose="020B0604020202020204" pitchFamily="34" charset="0"/>
                <a:cs typeface="Arial" panose="020B0604020202020204" pitchFamily="34" charset="0"/>
              </a:rPr>
              <a:t>Lv2 weighted is as good as Lv4 weighted.</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In </a:t>
            </a:r>
            <a:r>
              <a:rPr lang="en-US" sz="1800">
                <a:latin typeface="Arial" panose="020B0604020202020204" pitchFamily="34" charset="0"/>
                <a:cs typeface="Arial" panose="020B0604020202020204" pitchFamily="34" charset="0"/>
              </a:rPr>
              <a:t>general, PCoA with weighted (unifrac distance) is better than unweighted.</a:t>
            </a:r>
            <a:endParaRPr lang="en-US" sz="1800" dirty="0">
              <a:latin typeface="Arial" panose="020B0604020202020204" pitchFamily="34" charset="0"/>
              <a:cs typeface="Arial" panose="020B0604020202020204" pitchFamily="34" charset="0"/>
            </a:endParaRPr>
          </a:p>
        </p:txBody>
      </p:sp>
      <p:graphicFrame>
        <p:nvGraphicFramePr>
          <p:cNvPr id="6" name="Chart 5">
            <a:extLst>
              <a:ext uri="{FF2B5EF4-FFF2-40B4-BE49-F238E27FC236}">
                <a16:creationId xmlns:a16="http://schemas.microsoft.com/office/drawing/2014/main" id="{8610D3DE-A34B-84E7-8B0B-C890E6D12D92}"/>
              </a:ext>
            </a:extLst>
          </p:cNvPr>
          <p:cNvGraphicFramePr>
            <a:graphicFrameLocks/>
          </p:cNvGraphicFramePr>
          <p:nvPr>
            <p:extLst>
              <p:ext uri="{D42A27DB-BD31-4B8C-83A1-F6EECF244321}">
                <p14:modId xmlns:p14="http://schemas.microsoft.com/office/powerpoint/2010/main" val="2185191680"/>
              </p:ext>
            </p:extLst>
          </p:nvPr>
        </p:nvGraphicFramePr>
        <p:xfrm>
          <a:off x="850006" y="2048409"/>
          <a:ext cx="5107389" cy="4287997"/>
        </p:xfrm>
        <a:graphic>
          <a:graphicData uri="http://schemas.openxmlformats.org/drawingml/2006/chart">
            <c:chart xmlns:c="http://schemas.openxmlformats.org/drawingml/2006/chart" xmlns:r="http://schemas.openxmlformats.org/officeDocument/2006/relationships" r:id="rId2"/>
          </a:graphicData>
        </a:graphic>
      </p:graphicFrame>
      <p:sp>
        <p:nvSpPr>
          <p:cNvPr id="3" name="Multiplication Sign 2">
            <a:extLst>
              <a:ext uri="{FF2B5EF4-FFF2-40B4-BE49-F238E27FC236}">
                <a16:creationId xmlns:a16="http://schemas.microsoft.com/office/drawing/2014/main" id="{28602F27-9316-DA12-7258-4B2046001393}"/>
              </a:ext>
            </a:extLst>
          </p:cNvPr>
          <p:cNvSpPr/>
          <p:nvPr/>
        </p:nvSpPr>
        <p:spPr>
          <a:xfrm>
            <a:off x="9471991" y="5307495"/>
            <a:ext cx="3034748" cy="1470992"/>
          </a:xfrm>
          <a:prstGeom prst="mathMultiply">
            <a:avLst>
              <a:gd name="adj1" fmla="val 16528"/>
            </a:avLst>
          </a:prstGeom>
          <a:solidFill>
            <a:schemeClr val="accent4">
              <a:lumMod val="60000"/>
              <a:lumOff val="40000"/>
            </a:schemeClr>
          </a:solidFill>
          <a:ln w="28575">
            <a:solidFill>
              <a:schemeClr val="accent4">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 but the results (var explained) itself is not wrong.</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13160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9184498" cy="1073588"/>
          </a:xfrm>
        </p:spPr>
        <p:txBody>
          <a:bodyPr>
            <a:noAutofit/>
          </a:bodyPr>
          <a:lstStyle/>
          <a:p>
            <a:r>
              <a:rPr lang="en-AU" sz="2800"/>
              <a:t>Mistake in 40_ordination_NHANES_xxxx found!!</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6641648" y="2278316"/>
            <a:ext cx="2642995" cy="1150684"/>
          </a:xfrm>
          <a:prstGeom prst="roundRect">
            <a:avLst>
              <a:gd name="adj" fmla="val 13722"/>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This must be </a:t>
            </a:r>
            <a:r>
              <a:rPr lang="en-US" sz="1600" b="1">
                <a:solidFill>
                  <a:srgbClr val="0070C0"/>
                </a:solidFill>
                <a:latin typeface="Arial" panose="020B0604020202020204" pitchFamily="34" charset="0"/>
                <a:cs typeface="Arial" panose="020B0604020202020204" pitchFamily="34" charset="0"/>
              </a:rPr>
              <a:t>levels</a:t>
            </a:r>
            <a:r>
              <a:rPr lang="en-US" sz="1600">
                <a:latin typeface="Arial" panose="020B0604020202020204" pitchFamily="34" charset="0"/>
                <a:cs typeface="Arial" panose="020B0604020202020204" pitchFamily="34" charset="0"/>
              </a:rPr>
              <a:t>, not </a:t>
            </a:r>
            <a:r>
              <a:rPr lang="en-US" sz="1600" b="1">
                <a:solidFill>
                  <a:srgbClr val="FF0000"/>
                </a:solidFill>
                <a:latin typeface="Arial" panose="020B0604020202020204" pitchFamily="34" charset="0"/>
                <a:cs typeface="Arial" panose="020B0604020202020204" pitchFamily="34" charset="0"/>
              </a:rPr>
              <a:t>labels</a:t>
            </a:r>
            <a:r>
              <a:rPr lang="en-US" sz="160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91DD2D1-AF85-2D9F-7941-D99DA8F027E7}"/>
              </a:ext>
            </a:extLst>
          </p:cNvPr>
          <p:cNvSpPr txBox="1"/>
          <p:nvPr/>
        </p:nvSpPr>
        <p:spPr>
          <a:xfrm>
            <a:off x="694250" y="1564549"/>
            <a:ext cx="10492154" cy="830997"/>
          </a:xfrm>
          <a:prstGeom prst="rect">
            <a:avLst/>
          </a:prstGeom>
          <a:noFill/>
        </p:spPr>
        <p:txBody>
          <a:bodyPr wrap="square">
            <a:spAutoFit/>
          </a:bodyPr>
          <a:lstStyle/>
          <a:p>
            <a:r>
              <a:rPr lang="en-US" sz="1600">
                <a:latin typeface="Consolas" panose="020B0609020204030204" pitchFamily="49" charset="0"/>
              </a:rPr>
              <a:t># Convert the GLU_index as a factor to plot it in order.</a:t>
            </a:r>
          </a:p>
          <a:p>
            <a:r>
              <a:rPr lang="en-US" sz="1600">
                <a:latin typeface="Consolas" panose="020B0609020204030204" pitchFamily="49" charset="0"/>
              </a:rPr>
              <a:t>  loaded_glu_u$GLU_index &lt;- factor(loaded_glu_u$GLU_index, </a:t>
            </a:r>
            <a:r>
              <a:rPr lang="en-US" sz="1600" b="1" strike="sngStrike">
                <a:solidFill>
                  <a:srgbClr val="FF0000"/>
                </a:solidFill>
                <a:latin typeface="Consolas" panose="020B0609020204030204" pitchFamily="49" charset="0"/>
              </a:rPr>
              <a:t>labels</a:t>
            </a:r>
            <a:r>
              <a:rPr lang="en-US" sz="1600">
                <a:latin typeface="Consolas" panose="020B0609020204030204" pitchFamily="49" charset="0"/>
              </a:rPr>
              <a:t>= c("Normal", "Prediabetic", "Diabetic"))</a:t>
            </a:r>
          </a:p>
        </p:txBody>
      </p:sp>
      <p:sp>
        <p:nvSpPr>
          <p:cNvPr id="6" name="TextBox 5">
            <a:extLst>
              <a:ext uri="{FF2B5EF4-FFF2-40B4-BE49-F238E27FC236}">
                <a16:creationId xmlns:a16="http://schemas.microsoft.com/office/drawing/2014/main" id="{C356DC44-FABD-7449-4C65-3D68BBA30449}"/>
              </a:ext>
            </a:extLst>
          </p:cNvPr>
          <p:cNvSpPr txBox="1"/>
          <p:nvPr/>
        </p:nvSpPr>
        <p:spPr>
          <a:xfrm>
            <a:off x="694250" y="4046956"/>
            <a:ext cx="10492154" cy="1077218"/>
          </a:xfrm>
          <a:prstGeom prst="rect">
            <a:avLst/>
          </a:prstGeom>
          <a:noFill/>
        </p:spPr>
        <p:txBody>
          <a:bodyPr wrap="square">
            <a:spAutoFit/>
          </a:bodyPr>
          <a:lstStyle/>
          <a:p>
            <a:r>
              <a:rPr lang="en-US" sz="1600">
                <a:latin typeface="Consolas" panose="020B0609020204030204" pitchFamily="49" charset="0"/>
              </a:rPr>
              <a:t># Change the plot colors so that new figures with correct levels can be distinguished from the incorrect ones…</a:t>
            </a:r>
          </a:p>
          <a:p>
            <a:r>
              <a:rPr lang="en-US" sz="1600">
                <a:latin typeface="Consolas" panose="020B0609020204030204" pitchFamily="49" charset="0"/>
              </a:rPr>
              <a:t>colors c("turquoise2", "goldenrod3", "mediumvioletred“) --&gt; replaced with c("steelblue3", "gold3", "hotpink“)</a:t>
            </a:r>
          </a:p>
        </p:txBody>
      </p:sp>
    </p:spTree>
    <p:extLst>
      <p:ext uri="{BB962C8B-B14F-4D97-AF65-F5344CB8AC3E}">
        <p14:creationId xmlns:p14="http://schemas.microsoft.com/office/powerpoint/2010/main" val="6764629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Lv2 </a:t>
            </a:r>
            <a:r>
              <a:rPr lang="en-AU" sz="2400"/>
              <a:t>WEIGHTED</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80171" y="5521568"/>
            <a:ext cx="4818185"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~0.3.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0.02</a:t>
            </a:r>
            <a:r>
              <a:rPr lang="en-US" sz="1600">
                <a:solidFill>
                  <a:schemeClr val="tx1">
                    <a:lumMod val="85000"/>
                    <a:lumOff val="15000"/>
                  </a:schemeClr>
                </a:solidFill>
                <a:latin typeface="Arial" panose="020B0604020202020204" pitchFamily="34" charset="0"/>
                <a:cs typeface="Arial" panose="020B0604020202020204" pitchFamily="34" charset="0"/>
              </a:rPr>
              <a:t>. Groups are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2" name="Picture 11" descr="Chart, scatter chart, bubble chart&#10;&#10;Description automatically generated">
            <a:extLst>
              <a:ext uri="{FF2B5EF4-FFF2-40B4-BE49-F238E27FC236}">
                <a16:creationId xmlns:a16="http://schemas.microsoft.com/office/drawing/2014/main" id="{E739CC6E-EA40-E8AC-E26E-50155BB3C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71" y="1536141"/>
            <a:ext cx="4818185" cy="3785717"/>
          </a:xfrm>
          <a:prstGeom prst="rect">
            <a:avLst/>
          </a:prstGeom>
        </p:spPr>
      </p:pic>
      <p:pic>
        <p:nvPicPr>
          <p:cNvPr id="14" name="Picture 13" descr="Chart, bubble chart&#10;&#10;Description automatically generated">
            <a:extLst>
              <a:ext uri="{FF2B5EF4-FFF2-40B4-BE49-F238E27FC236}">
                <a16:creationId xmlns:a16="http://schemas.microsoft.com/office/drawing/2014/main" id="{DE395726-4225-40B1-D2D4-4BB78CA32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295" y="3560085"/>
            <a:ext cx="4071752" cy="3199234"/>
          </a:xfrm>
          <a:prstGeom prst="rect">
            <a:avLst/>
          </a:prstGeom>
        </p:spPr>
      </p:pic>
      <p:pic>
        <p:nvPicPr>
          <p:cNvPr id="19" name="Picture 18" descr="Chart, bubble chart&#10;&#10;Description automatically generated">
            <a:extLst>
              <a:ext uri="{FF2B5EF4-FFF2-40B4-BE49-F238E27FC236}">
                <a16:creationId xmlns:a16="http://schemas.microsoft.com/office/drawing/2014/main" id="{6AF0A0F7-3444-78E3-4A85-5B78A579F7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9296" y="136394"/>
            <a:ext cx="4071752" cy="3199234"/>
          </a:xfrm>
          <a:prstGeom prst="rect">
            <a:avLst/>
          </a:prstGeom>
        </p:spPr>
      </p:pic>
      <p:pic>
        <p:nvPicPr>
          <p:cNvPr id="16" name="Picture 15" descr="Chart, bubble chart&#10;&#10;Description automatically generated">
            <a:extLst>
              <a:ext uri="{FF2B5EF4-FFF2-40B4-BE49-F238E27FC236}">
                <a16:creationId xmlns:a16="http://schemas.microsoft.com/office/drawing/2014/main" id="{7F840C8B-4289-1D5D-CD50-863E3981A3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5471" y="136394"/>
            <a:ext cx="4071752" cy="3199234"/>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9253305" y="3729296"/>
            <a:ext cx="2642995" cy="159256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1&amp;2 biplot separated </a:t>
            </a:r>
            <a:r>
              <a:rPr lang="en-US" sz="1600">
                <a:solidFill>
                  <a:schemeClr val="accent5">
                    <a:lumMod val="75000"/>
                  </a:schemeClr>
                </a:solidFill>
                <a:latin typeface="Arial" panose="020B0604020202020204" pitchFamily="34" charset="0"/>
                <a:cs typeface="Arial" panose="020B0604020202020204" pitchFamily="34" charset="0"/>
              </a:rPr>
              <a:t>Normal </a:t>
            </a:r>
            <a:r>
              <a:rPr lang="en-US" sz="1600">
                <a:latin typeface="Arial" panose="020B0604020202020204" pitchFamily="34" charset="0"/>
                <a:cs typeface="Arial" panose="020B0604020202020204" pitchFamily="34" charset="0"/>
              </a:rPr>
              <a:t>group</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Axes 2&amp;4 biplot separated </a:t>
            </a:r>
            <a:r>
              <a:rPr lang="en-US" sz="1600">
                <a:solidFill>
                  <a:srgbClr val="C71585"/>
                </a:solidFill>
                <a:latin typeface="Arial" panose="020B0604020202020204" pitchFamily="34" charset="0"/>
                <a:cs typeface="Arial" panose="020B0604020202020204" pitchFamily="34" charset="0"/>
              </a:rPr>
              <a:t>Diabetic</a:t>
            </a:r>
            <a:r>
              <a:rPr lang="en-US" sz="1600">
                <a:latin typeface="Arial" panose="020B0604020202020204" pitchFamily="34" charset="0"/>
                <a:cs typeface="Arial" panose="020B0604020202020204" pitchFamily="34" charset="0"/>
              </a:rPr>
              <a:t> group</a:t>
            </a:r>
            <a:endParaRPr lang="en-US" sz="1600" dirty="0">
              <a:latin typeface="Arial" panose="020B0604020202020204" pitchFamily="34" charset="0"/>
              <a:cs typeface="Arial" panose="020B0604020202020204" pitchFamily="34" charset="0"/>
            </a:endParaRPr>
          </a:p>
        </p:txBody>
      </p:sp>
      <p:sp>
        <p:nvSpPr>
          <p:cNvPr id="4" name="Multiplication Sign 3">
            <a:extLst>
              <a:ext uri="{FF2B5EF4-FFF2-40B4-BE49-F238E27FC236}">
                <a16:creationId xmlns:a16="http://schemas.microsoft.com/office/drawing/2014/main" id="{1B0C0C93-410D-30D4-8787-AA0DBA4D37E9}"/>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20854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Lv2 </a:t>
            </a:r>
            <a:r>
              <a:rPr lang="en-AU" sz="2400"/>
              <a:t>UNweighted</a:t>
            </a:r>
            <a:endParaRPr lang="en-US" sz="2800" dirty="0"/>
          </a:p>
        </p:txBody>
      </p:sp>
      <p:sp>
        <p:nvSpPr>
          <p:cNvPr id="10" name="TextBox 9">
            <a:extLst>
              <a:ext uri="{FF2B5EF4-FFF2-40B4-BE49-F238E27FC236}">
                <a16:creationId xmlns:a16="http://schemas.microsoft.com/office/drawing/2014/main" id="{84A4DFD7-0F12-1F2C-D0DE-1BF066B8415D}"/>
              </a:ext>
            </a:extLst>
          </p:cNvPr>
          <p:cNvSpPr txBox="1"/>
          <p:nvPr/>
        </p:nvSpPr>
        <p:spPr>
          <a:xfrm>
            <a:off x="334872" y="5317153"/>
            <a:ext cx="4818185"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p-value 0.02</a:t>
            </a:r>
            <a:r>
              <a:rPr lang="en-US" sz="1600">
                <a:solidFill>
                  <a:schemeClr val="tx1">
                    <a:lumMod val="85000"/>
                    <a:lumOff val="15000"/>
                  </a:schemeClr>
                </a:solidFill>
                <a:latin typeface="Arial" panose="020B0604020202020204" pitchFamily="34" charset="0"/>
                <a:cs typeface="Arial" panose="020B0604020202020204" pitchFamily="34" charset="0"/>
              </a:rPr>
              <a:t>. Groups are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9" name="Picture 8" descr="Diagram, schematic&#10;&#10;Description automatically generated">
            <a:extLst>
              <a:ext uri="{FF2B5EF4-FFF2-40B4-BE49-F238E27FC236}">
                <a16:creationId xmlns:a16="http://schemas.microsoft.com/office/drawing/2014/main" id="{F7DD2D13-6048-098B-E1DA-60395BA2D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20" y="1486340"/>
            <a:ext cx="4635070" cy="3641841"/>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112E1B11-5608-0736-CE2E-BBE31F902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390" y="323962"/>
            <a:ext cx="4103085" cy="3223852"/>
          </a:xfrm>
          <a:prstGeom prst="rect">
            <a:avLst/>
          </a:prstGeom>
        </p:spPr>
      </p:pic>
      <p:pic>
        <p:nvPicPr>
          <p:cNvPr id="14" name="Picture 13" descr="Chart&#10;&#10;Description automatically generated">
            <a:extLst>
              <a:ext uri="{FF2B5EF4-FFF2-40B4-BE49-F238E27FC236}">
                <a16:creationId xmlns:a16="http://schemas.microsoft.com/office/drawing/2014/main" id="{2EE5997B-C03F-72B2-79F8-1B61BB099F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3323" y="3608933"/>
            <a:ext cx="4103083" cy="3223851"/>
          </a:xfrm>
          <a:prstGeom prst="rect">
            <a:avLst/>
          </a:prstGeom>
        </p:spPr>
      </p:pic>
      <p:pic>
        <p:nvPicPr>
          <p:cNvPr id="6" name="Picture 5" descr="Chart&#10;&#10;Description automatically generated">
            <a:extLst>
              <a:ext uri="{FF2B5EF4-FFF2-40B4-BE49-F238E27FC236}">
                <a16:creationId xmlns:a16="http://schemas.microsoft.com/office/drawing/2014/main" id="{1C1AE09D-0FEF-C9D1-77BE-FA55090DB9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2023" y="323962"/>
            <a:ext cx="4103085" cy="3223852"/>
          </a:xfrm>
          <a:prstGeom prst="rect">
            <a:avLst/>
          </a:prstGeom>
        </p:spPr>
      </p:pic>
      <p:sp>
        <p:nvSpPr>
          <p:cNvPr id="3" name="Multiplication Sign 2">
            <a:extLst>
              <a:ext uri="{FF2B5EF4-FFF2-40B4-BE49-F238E27FC236}">
                <a16:creationId xmlns:a16="http://schemas.microsoft.com/office/drawing/2014/main" id="{54004E50-C47A-5218-A889-6C92CA2C860D}"/>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9973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Lv3 </a:t>
            </a:r>
            <a:r>
              <a:rPr lang="en-AU" sz="2400"/>
              <a:t>WEIGHTED</a:t>
            </a:r>
            <a:endParaRPr lang="en-US" sz="2800" dirty="0"/>
          </a:p>
        </p:txBody>
      </p:sp>
      <p:sp>
        <p:nvSpPr>
          <p:cNvPr id="4" name="TextBox 3">
            <a:extLst>
              <a:ext uri="{FF2B5EF4-FFF2-40B4-BE49-F238E27FC236}">
                <a16:creationId xmlns:a16="http://schemas.microsoft.com/office/drawing/2014/main" id="{7833150D-7B7E-C35B-620F-5EC67B643F26}"/>
              </a:ext>
            </a:extLst>
          </p:cNvPr>
          <p:cNvSpPr txBox="1"/>
          <p:nvPr/>
        </p:nvSpPr>
        <p:spPr>
          <a:xfrm>
            <a:off x="181955" y="5537233"/>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~0.49.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0.054</a:t>
            </a:r>
            <a:r>
              <a:rPr lang="en-US" sz="1600">
                <a:solidFill>
                  <a:schemeClr val="tx1">
                    <a:lumMod val="85000"/>
                    <a:lumOff val="15000"/>
                  </a:schemeClr>
                </a:solidFill>
                <a:latin typeface="Arial" panose="020B0604020202020204" pitchFamily="34" charset="0"/>
                <a:cs typeface="Arial" panose="020B0604020202020204" pitchFamily="34" charset="0"/>
              </a:rPr>
              <a:t>. Groups are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descr="Chart&#10;&#10;Description automatically generated">
            <a:extLst>
              <a:ext uri="{FF2B5EF4-FFF2-40B4-BE49-F238E27FC236}">
                <a16:creationId xmlns:a16="http://schemas.microsoft.com/office/drawing/2014/main" id="{33A87B11-353A-9EC5-2C03-C12665DEB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55" y="1715382"/>
            <a:ext cx="4686305" cy="3682097"/>
          </a:xfrm>
          <a:prstGeom prst="rect">
            <a:avLst/>
          </a:prstGeom>
        </p:spPr>
      </p:pic>
      <p:sp>
        <p:nvSpPr>
          <p:cNvPr id="6" name="Rectangle: Rounded Corners 5">
            <a:extLst>
              <a:ext uri="{FF2B5EF4-FFF2-40B4-BE49-F238E27FC236}">
                <a16:creationId xmlns:a16="http://schemas.microsoft.com/office/drawing/2014/main" id="{72A44319-E563-A92F-3142-ED1E99BD0BB4}"/>
              </a:ext>
            </a:extLst>
          </p:cNvPr>
          <p:cNvSpPr/>
          <p:nvPr/>
        </p:nvSpPr>
        <p:spPr>
          <a:xfrm>
            <a:off x="1622917" y="5104506"/>
            <a:ext cx="1422444" cy="292973"/>
          </a:xfrm>
          <a:prstGeom prst="roundRect">
            <a:avLst/>
          </a:prstGeom>
          <a:noFill/>
          <a:ln w="28575">
            <a:solidFill>
              <a:schemeClr val="accent3">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pic>
        <p:nvPicPr>
          <p:cNvPr id="10" name="Picture 9" descr="Chart, bubble chart&#10;&#10;Description automatically generated">
            <a:extLst>
              <a:ext uri="{FF2B5EF4-FFF2-40B4-BE49-F238E27FC236}">
                <a16:creationId xmlns:a16="http://schemas.microsoft.com/office/drawing/2014/main" id="{A5913475-BBCA-7546-9DA8-B5D4D8461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546" y="217292"/>
            <a:ext cx="4057776" cy="3188252"/>
          </a:xfrm>
          <a:prstGeom prst="rect">
            <a:avLst/>
          </a:prstGeom>
        </p:spPr>
      </p:pic>
      <p:pic>
        <p:nvPicPr>
          <p:cNvPr id="8" name="Picture 7" descr="Chart, diagram&#10;&#10;Description automatically generated with medium confidence">
            <a:extLst>
              <a:ext uri="{FF2B5EF4-FFF2-40B4-BE49-F238E27FC236}">
                <a16:creationId xmlns:a16="http://schemas.microsoft.com/office/drawing/2014/main" id="{4F905B3E-D548-E213-4568-097B36592D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2117" y="217292"/>
            <a:ext cx="4057776" cy="3188252"/>
          </a:xfrm>
          <a:prstGeom prst="rect">
            <a:avLst/>
          </a:prstGeom>
        </p:spPr>
      </p:pic>
      <p:pic>
        <p:nvPicPr>
          <p:cNvPr id="17" name="Picture 16" descr="Chart, bubble chart&#10;&#10;Description automatically generated">
            <a:extLst>
              <a:ext uri="{FF2B5EF4-FFF2-40B4-BE49-F238E27FC236}">
                <a16:creationId xmlns:a16="http://schemas.microsoft.com/office/drawing/2014/main" id="{20A60C9E-0CF8-9C64-994A-EB403971B4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546" y="3510379"/>
            <a:ext cx="4057777" cy="3188253"/>
          </a:xfrm>
          <a:prstGeom prst="rect">
            <a:avLst/>
          </a:prstGeom>
        </p:spPr>
      </p:pic>
      <p:sp>
        <p:nvSpPr>
          <p:cNvPr id="3" name="Multiplication Sign 2">
            <a:extLst>
              <a:ext uri="{FF2B5EF4-FFF2-40B4-BE49-F238E27FC236}">
                <a16:creationId xmlns:a16="http://schemas.microsoft.com/office/drawing/2014/main" id="{AD46F965-6884-C2D2-B78A-1AEAF34D1BCA}"/>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77455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10;&#10;Description automatically generated">
            <a:extLst>
              <a:ext uri="{FF2B5EF4-FFF2-40B4-BE49-F238E27FC236}">
                <a16:creationId xmlns:a16="http://schemas.microsoft.com/office/drawing/2014/main" id="{DCD3BF14-1C02-3711-D283-2FBBD7CFD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118" y="129336"/>
            <a:ext cx="4162835" cy="3270799"/>
          </a:xfrm>
          <a:prstGeom prst="rect">
            <a:avLst/>
          </a:prstGeom>
        </p:spPr>
      </p:pic>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Lv3 </a:t>
            </a:r>
            <a:r>
              <a:rPr lang="en-AU" sz="2400"/>
              <a:t>UNweighted</a:t>
            </a:r>
            <a:endParaRPr lang="en-US" sz="2800" dirty="0"/>
          </a:p>
        </p:txBody>
      </p:sp>
      <p:sp>
        <p:nvSpPr>
          <p:cNvPr id="4" name="TextBox 3">
            <a:extLst>
              <a:ext uri="{FF2B5EF4-FFF2-40B4-BE49-F238E27FC236}">
                <a16:creationId xmlns:a16="http://schemas.microsoft.com/office/drawing/2014/main" id="{18E9A566-9B0C-BCE9-40B9-3320313AE6F0}"/>
              </a:ext>
            </a:extLst>
          </p:cNvPr>
          <p:cNvSpPr txBox="1"/>
          <p:nvPr/>
        </p:nvSpPr>
        <p:spPr>
          <a:xfrm>
            <a:off x="152861" y="5636589"/>
            <a:ext cx="4818185"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p-value 0.03</a:t>
            </a:r>
            <a:r>
              <a:rPr lang="en-US" sz="1600">
                <a:solidFill>
                  <a:schemeClr val="tx1">
                    <a:lumMod val="85000"/>
                    <a:lumOff val="15000"/>
                  </a:schemeClr>
                </a:solidFill>
                <a:latin typeface="Arial" panose="020B0604020202020204" pitchFamily="34" charset="0"/>
                <a:cs typeface="Arial" panose="020B0604020202020204" pitchFamily="34" charset="0"/>
              </a:rPr>
              <a:t>. Groups are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descr="Chart, diagram&#10;&#10;Description automatically generated">
            <a:extLst>
              <a:ext uri="{FF2B5EF4-FFF2-40B4-BE49-F238E27FC236}">
                <a16:creationId xmlns:a16="http://schemas.microsoft.com/office/drawing/2014/main" id="{3B3066F6-16B6-0417-319F-39B983860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14738"/>
            <a:ext cx="4686306" cy="3682097"/>
          </a:xfrm>
          <a:prstGeom prst="rect">
            <a:avLst/>
          </a:prstGeom>
        </p:spPr>
      </p:pic>
      <p:pic>
        <p:nvPicPr>
          <p:cNvPr id="8" name="Picture 7" descr="Chart&#10;&#10;Description automatically generated">
            <a:extLst>
              <a:ext uri="{FF2B5EF4-FFF2-40B4-BE49-F238E27FC236}">
                <a16:creationId xmlns:a16="http://schemas.microsoft.com/office/drawing/2014/main" id="{1573439A-CFED-05AC-936E-120D0E890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7954" y="124793"/>
            <a:ext cx="4162835" cy="3270799"/>
          </a:xfrm>
          <a:prstGeom prst="rect">
            <a:avLst/>
          </a:prstGeom>
        </p:spPr>
      </p:pic>
      <p:pic>
        <p:nvPicPr>
          <p:cNvPr id="16" name="Picture 15" descr="Chart&#10;&#10;Description automatically generated">
            <a:extLst>
              <a:ext uri="{FF2B5EF4-FFF2-40B4-BE49-F238E27FC236}">
                <a16:creationId xmlns:a16="http://schemas.microsoft.com/office/drawing/2014/main" id="{0B2699D5-0B54-649A-9123-67355D1ECD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118" y="3462408"/>
            <a:ext cx="4162835" cy="3270799"/>
          </a:xfrm>
          <a:prstGeom prst="rect">
            <a:avLst/>
          </a:prstGeom>
        </p:spPr>
      </p:pic>
      <p:sp>
        <p:nvSpPr>
          <p:cNvPr id="3" name="Multiplication Sign 2">
            <a:extLst>
              <a:ext uri="{FF2B5EF4-FFF2-40B4-BE49-F238E27FC236}">
                <a16:creationId xmlns:a16="http://schemas.microsoft.com/office/drawing/2014/main" id="{6E0FDDD7-0740-2F5B-136B-5507594997C7}"/>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7674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 plus, BMI</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6715103" y="5074276"/>
            <a:ext cx="4504691" cy="130704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Diabetic group has a higher mean BMI than Prediabetic and Normal group.</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6564018" y="1336431"/>
            <a:ext cx="4655776" cy="1200329"/>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significant (p-value= 0.0032).</a:t>
            </a:r>
          </a:p>
          <a:p>
            <a:r>
              <a:rPr lang="en-US" sz="1800">
                <a:latin typeface="Arial" panose="020B0604020202020204" pitchFamily="34" charset="0"/>
                <a:cs typeface="Arial" panose="020B0604020202020204" pitchFamily="34" charset="0"/>
              </a:rPr>
              <a:t>Diabetic is different from Normal and Prediabetic, but</a:t>
            </a:r>
          </a:p>
          <a:p>
            <a:r>
              <a:rPr lang="en-US" sz="1800">
                <a:latin typeface="Arial" panose="020B0604020202020204" pitchFamily="34" charset="0"/>
                <a:cs typeface="Arial" panose="020B0604020202020204" pitchFamily="34" charset="0"/>
              </a:rPr>
              <a:t>Normal and Prediabetic are not different.</a:t>
            </a:r>
            <a:endParaRPr lang="en-US" sz="1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61FF022-95CE-4B42-662C-19BCA0A7441A}"/>
              </a:ext>
            </a:extLst>
          </p:cNvPr>
          <p:cNvSpPr txBox="1"/>
          <p:nvPr/>
        </p:nvSpPr>
        <p:spPr>
          <a:xfrm>
            <a:off x="6715103" y="2997802"/>
            <a:ext cx="5172097" cy="1169551"/>
          </a:xfrm>
          <a:prstGeom prst="rect">
            <a:avLst/>
          </a:prstGeom>
          <a:noFill/>
        </p:spPr>
        <p:txBody>
          <a:bodyPr wrap="square">
            <a:spAutoFit/>
          </a:bodyPr>
          <a:lstStyle/>
          <a:p>
            <a:r>
              <a:rPr lang="en-US" sz="1400">
                <a:latin typeface="Consolas" panose="020B0609020204030204" pitchFamily="49" charset="0"/>
              </a:rPr>
              <a:t>data:  df$BMXBMI and df$GLU_index </a:t>
            </a:r>
          </a:p>
          <a:p>
            <a:endParaRPr lang="en-US" sz="1400">
              <a:latin typeface="Consolas" panose="020B0609020204030204" pitchFamily="49" charset="0"/>
            </a:endParaRPr>
          </a:p>
          <a:p>
            <a:r>
              <a:rPr lang="en-US" sz="1400">
                <a:latin typeface="Consolas" panose="020B0609020204030204" pitchFamily="49" charset="0"/>
              </a:rPr>
              <a:t>            Normal Prediabetic</a:t>
            </a:r>
          </a:p>
          <a:p>
            <a:r>
              <a:rPr lang="pt-BR" sz="1400">
                <a:latin typeface="Consolas" panose="020B0609020204030204" pitchFamily="49" charset="0"/>
              </a:rPr>
              <a:t>Prediabetic 0.1716 -          </a:t>
            </a:r>
          </a:p>
          <a:p>
            <a:r>
              <a:rPr lang="pt-BR" sz="1400">
                <a:latin typeface="Consolas" panose="020B0609020204030204" pitchFamily="49" charset="0"/>
              </a:rPr>
              <a:t>Diabetic    0.0033 0.0215</a:t>
            </a:r>
            <a:endParaRPr lang="en-US" sz="1400">
              <a:latin typeface="Consolas" panose="020B0609020204030204" pitchFamily="49" charset="0"/>
            </a:endParaRPr>
          </a:p>
        </p:txBody>
      </p:sp>
      <p:pic>
        <p:nvPicPr>
          <p:cNvPr id="12" name="Picture 11">
            <a:extLst>
              <a:ext uri="{FF2B5EF4-FFF2-40B4-BE49-F238E27FC236}">
                <a16:creationId xmlns:a16="http://schemas.microsoft.com/office/drawing/2014/main" id="{5AF377F4-59D4-0B0A-B3B0-971FF63DA79A}"/>
              </a:ext>
            </a:extLst>
          </p:cNvPr>
          <p:cNvPicPr>
            <a:picLocks noChangeAspect="1"/>
          </p:cNvPicPr>
          <p:nvPr/>
        </p:nvPicPr>
        <p:blipFill>
          <a:blip r:embed="rId2"/>
          <a:stretch>
            <a:fillRect/>
          </a:stretch>
        </p:blipFill>
        <p:spPr>
          <a:xfrm>
            <a:off x="375138" y="1603822"/>
            <a:ext cx="5429250" cy="4629150"/>
          </a:xfrm>
          <a:prstGeom prst="rect">
            <a:avLst/>
          </a:prstGeom>
        </p:spPr>
      </p:pic>
    </p:spTree>
    <p:extLst>
      <p:ext uri="{BB962C8B-B14F-4D97-AF65-F5344CB8AC3E}">
        <p14:creationId xmlns:p14="http://schemas.microsoft.com/office/powerpoint/2010/main" val="2728068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Lv4 WEIGHTED</a:t>
            </a:r>
            <a:endParaRPr lang="en-US" sz="2800" dirty="0"/>
          </a:p>
        </p:txBody>
      </p:sp>
      <p:sp>
        <p:nvSpPr>
          <p:cNvPr id="8" name="TextBox 7">
            <a:extLst>
              <a:ext uri="{FF2B5EF4-FFF2-40B4-BE49-F238E27FC236}">
                <a16:creationId xmlns:a16="http://schemas.microsoft.com/office/drawing/2014/main" id="{3C099445-B8A0-C64E-9D78-D34A43FB110A}"/>
              </a:ext>
            </a:extLst>
          </p:cNvPr>
          <p:cNvSpPr txBox="1"/>
          <p:nvPr/>
        </p:nvSpPr>
        <p:spPr>
          <a:xfrm>
            <a:off x="152714" y="5511194"/>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~0.18.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0.05</a:t>
            </a:r>
            <a:r>
              <a:rPr lang="en-US" sz="1600">
                <a:solidFill>
                  <a:schemeClr val="tx1">
                    <a:lumMod val="85000"/>
                    <a:lumOff val="15000"/>
                  </a:schemeClr>
                </a:solidFill>
                <a:latin typeface="Arial" panose="020B0604020202020204" pitchFamily="34" charset="0"/>
                <a:cs typeface="Arial" panose="020B0604020202020204" pitchFamily="34" charset="0"/>
              </a:rPr>
              <a:t>. Groups are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8F8A1EF-662B-9D5F-8625-FCAEACE9974D}"/>
              </a:ext>
            </a:extLst>
          </p:cNvPr>
          <p:cNvPicPr>
            <a:picLocks noChangeAspect="1"/>
          </p:cNvPicPr>
          <p:nvPr/>
        </p:nvPicPr>
        <p:blipFill rotWithShape="1">
          <a:blip r:embed="rId2"/>
          <a:srcRect t="2521"/>
          <a:stretch/>
        </p:blipFill>
        <p:spPr>
          <a:xfrm>
            <a:off x="152714" y="1739899"/>
            <a:ext cx="4557773" cy="3499366"/>
          </a:xfrm>
          <a:prstGeom prst="rect">
            <a:avLst/>
          </a:prstGeom>
        </p:spPr>
      </p:pic>
      <p:pic>
        <p:nvPicPr>
          <p:cNvPr id="3" name="Picture 2">
            <a:extLst>
              <a:ext uri="{FF2B5EF4-FFF2-40B4-BE49-F238E27FC236}">
                <a16:creationId xmlns:a16="http://schemas.microsoft.com/office/drawing/2014/main" id="{A5E5800D-02C6-AE93-4DCF-DC20B04D72EB}"/>
              </a:ext>
            </a:extLst>
          </p:cNvPr>
          <p:cNvPicPr>
            <a:picLocks noChangeAspect="1"/>
          </p:cNvPicPr>
          <p:nvPr/>
        </p:nvPicPr>
        <p:blipFill>
          <a:blip r:embed="rId3"/>
          <a:stretch>
            <a:fillRect/>
          </a:stretch>
        </p:blipFill>
        <p:spPr>
          <a:xfrm>
            <a:off x="4968206" y="107276"/>
            <a:ext cx="4112988" cy="3211065"/>
          </a:xfrm>
          <a:prstGeom prst="rect">
            <a:avLst/>
          </a:prstGeom>
        </p:spPr>
      </p:pic>
      <p:pic>
        <p:nvPicPr>
          <p:cNvPr id="4" name="Picture 3">
            <a:extLst>
              <a:ext uri="{FF2B5EF4-FFF2-40B4-BE49-F238E27FC236}">
                <a16:creationId xmlns:a16="http://schemas.microsoft.com/office/drawing/2014/main" id="{9E011A30-4451-C51C-B7B8-8B9BD9D49B8C}"/>
              </a:ext>
            </a:extLst>
          </p:cNvPr>
          <p:cNvPicPr>
            <a:picLocks noChangeAspect="1"/>
          </p:cNvPicPr>
          <p:nvPr/>
        </p:nvPicPr>
        <p:blipFill>
          <a:blip r:embed="rId4"/>
          <a:stretch>
            <a:fillRect/>
          </a:stretch>
        </p:blipFill>
        <p:spPr>
          <a:xfrm>
            <a:off x="8266976" y="150842"/>
            <a:ext cx="4134795" cy="3211065"/>
          </a:xfrm>
          <a:prstGeom prst="rect">
            <a:avLst/>
          </a:prstGeom>
        </p:spPr>
      </p:pic>
      <p:pic>
        <p:nvPicPr>
          <p:cNvPr id="7" name="Picture 6">
            <a:extLst>
              <a:ext uri="{FF2B5EF4-FFF2-40B4-BE49-F238E27FC236}">
                <a16:creationId xmlns:a16="http://schemas.microsoft.com/office/drawing/2014/main" id="{23E4F5DD-CD2F-77A7-0F90-29EC943E7516}"/>
              </a:ext>
            </a:extLst>
          </p:cNvPr>
          <p:cNvPicPr>
            <a:picLocks noChangeAspect="1"/>
          </p:cNvPicPr>
          <p:nvPr/>
        </p:nvPicPr>
        <p:blipFill>
          <a:blip r:embed="rId5"/>
          <a:stretch>
            <a:fillRect/>
          </a:stretch>
        </p:blipFill>
        <p:spPr>
          <a:xfrm>
            <a:off x="5026109" y="3565742"/>
            <a:ext cx="4142604" cy="3211066"/>
          </a:xfrm>
          <a:prstGeom prst="rect">
            <a:avLst/>
          </a:prstGeom>
        </p:spPr>
      </p:pic>
      <p:sp>
        <p:nvSpPr>
          <p:cNvPr id="9" name="Rectangle: Rounded Corners 8">
            <a:extLst>
              <a:ext uri="{FF2B5EF4-FFF2-40B4-BE49-F238E27FC236}">
                <a16:creationId xmlns:a16="http://schemas.microsoft.com/office/drawing/2014/main" id="{BEFE743E-F4FA-717E-C87F-425D9D048111}"/>
              </a:ext>
            </a:extLst>
          </p:cNvPr>
          <p:cNvSpPr/>
          <p:nvPr/>
        </p:nvSpPr>
        <p:spPr>
          <a:xfrm>
            <a:off x="9291942" y="3883843"/>
            <a:ext cx="2642995" cy="90583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3&amp;4 biplot and Axes 2&amp;4 biplot separated </a:t>
            </a:r>
            <a:r>
              <a:rPr lang="en-US" sz="1600">
                <a:solidFill>
                  <a:srgbClr val="C71585"/>
                </a:solidFill>
                <a:latin typeface="Arial" panose="020B0604020202020204" pitchFamily="34" charset="0"/>
                <a:cs typeface="Arial" panose="020B0604020202020204" pitchFamily="34" charset="0"/>
              </a:rPr>
              <a:t>Diabetic</a:t>
            </a:r>
            <a:r>
              <a:rPr lang="en-US" sz="1600">
                <a:latin typeface="Arial" panose="020B0604020202020204" pitchFamily="34" charset="0"/>
                <a:cs typeface="Arial" panose="020B0604020202020204" pitchFamily="34" charset="0"/>
              </a:rPr>
              <a:t> group</a:t>
            </a:r>
            <a:endParaRPr lang="en-US" sz="1600" dirty="0">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20538D4B-EFBE-25E9-6391-15C12EE8F1FC}"/>
              </a:ext>
            </a:extLst>
          </p:cNvPr>
          <p:cNvSpPr/>
          <p:nvPr/>
        </p:nvSpPr>
        <p:spPr>
          <a:xfrm>
            <a:off x="9291942" y="5593389"/>
            <a:ext cx="2642995" cy="592175"/>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Maybe 3D will work…?</a:t>
            </a:r>
            <a:endParaRPr lang="en-US" sz="1600" dirty="0">
              <a:latin typeface="Arial" panose="020B0604020202020204" pitchFamily="34" charset="0"/>
              <a:cs typeface="Arial" panose="020B0604020202020204" pitchFamily="34" charset="0"/>
            </a:endParaRPr>
          </a:p>
        </p:txBody>
      </p:sp>
      <p:sp>
        <p:nvSpPr>
          <p:cNvPr id="5" name="Multiplication Sign 4">
            <a:extLst>
              <a:ext uri="{FF2B5EF4-FFF2-40B4-BE49-F238E27FC236}">
                <a16:creationId xmlns:a16="http://schemas.microsoft.com/office/drawing/2014/main" id="{D80DBE2A-D4B4-76B2-A5AE-231A5D4470AD}"/>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0911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Lv4 </a:t>
            </a:r>
            <a:r>
              <a:rPr lang="en-AU" sz="2400"/>
              <a:t>UNweighted</a:t>
            </a:r>
            <a:endParaRPr lang="en-US" sz="2800" dirty="0"/>
          </a:p>
        </p:txBody>
      </p:sp>
      <p:sp>
        <p:nvSpPr>
          <p:cNvPr id="17" name="Rectangle: Rounded Corners 16">
            <a:extLst>
              <a:ext uri="{FF2B5EF4-FFF2-40B4-BE49-F238E27FC236}">
                <a16:creationId xmlns:a16="http://schemas.microsoft.com/office/drawing/2014/main" id="{43ED01E2-C407-8A50-83DB-7D6E7C1717BF}"/>
              </a:ext>
            </a:extLst>
          </p:cNvPr>
          <p:cNvSpPr/>
          <p:nvPr/>
        </p:nvSpPr>
        <p:spPr>
          <a:xfrm>
            <a:off x="8963880" y="3581365"/>
            <a:ext cx="2642995" cy="90583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2&amp;4 biplot separated </a:t>
            </a:r>
            <a:r>
              <a:rPr lang="en-US" sz="1600">
                <a:solidFill>
                  <a:schemeClr val="accent5">
                    <a:lumMod val="75000"/>
                  </a:schemeClr>
                </a:solidFill>
                <a:latin typeface="Arial" panose="020B0604020202020204" pitchFamily="34" charset="0"/>
                <a:cs typeface="Arial" panose="020B0604020202020204" pitchFamily="34" charset="0"/>
              </a:rPr>
              <a:t>Normal </a:t>
            </a:r>
            <a:r>
              <a:rPr lang="en-US" sz="1600">
                <a:latin typeface="Arial" panose="020B0604020202020204" pitchFamily="34" charset="0"/>
                <a:cs typeface="Arial" panose="020B0604020202020204" pitchFamily="34" charset="0"/>
              </a:rPr>
              <a:t>group</a:t>
            </a:r>
            <a:endParaRPr lang="en-US" sz="1600" dirty="0">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7E92DB2C-B1FE-77A3-5B6A-C9F0331AAE2F}"/>
              </a:ext>
            </a:extLst>
          </p:cNvPr>
          <p:cNvSpPr/>
          <p:nvPr/>
        </p:nvSpPr>
        <p:spPr>
          <a:xfrm>
            <a:off x="375138" y="5774649"/>
            <a:ext cx="2642995" cy="68307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Unweighted is presence or absence.</a:t>
            </a:r>
            <a:endParaRPr lang="en-US" sz="16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E21BA5EA-6CE9-9A58-8D93-C0CE7AD45493}"/>
              </a:ext>
            </a:extLst>
          </p:cNvPr>
          <p:cNvPicPr>
            <a:picLocks noChangeAspect="1"/>
          </p:cNvPicPr>
          <p:nvPr/>
        </p:nvPicPr>
        <p:blipFill>
          <a:blip r:embed="rId2"/>
          <a:stretch>
            <a:fillRect/>
          </a:stretch>
        </p:blipFill>
        <p:spPr>
          <a:xfrm>
            <a:off x="5003753" y="3461475"/>
            <a:ext cx="3960127" cy="3073059"/>
          </a:xfrm>
          <a:prstGeom prst="rect">
            <a:avLst/>
          </a:prstGeom>
        </p:spPr>
      </p:pic>
      <p:sp>
        <p:nvSpPr>
          <p:cNvPr id="11" name="Rectangle: Rounded Corners 10">
            <a:extLst>
              <a:ext uri="{FF2B5EF4-FFF2-40B4-BE49-F238E27FC236}">
                <a16:creationId xmlns:a16="http://schemas.microsoft.com/office/drawing/2014/main" id="{21075C0E-E59B-F810-95C5-5AC6B1A45AB1}"/>
              </a:ext>
            </a:extLst>
          </p:cNvPr>
          <p:cNvSpPr/>
          <p:nvPr/>
        </p:nvSpPr>
        <p:spPr>
          <a:xfrm>
            <a:off x="8860791" y="5440030"/>
            <a:ext cx="2642995" cy="101769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For both weighted and unweighted, Axes 2&amp;4 separated groups.</a:t>
            </a:r>
            <a:endParaRPr lang="en-US" sz="16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96D6D7D1-4924-419A-CD2A-5C5F0B57F0B4}"/>
              </a:ext>
            </a:extLst>
          </p:cNvPr>
          <p:cNvPicPr>
            <a:picLocks noChangeAspect="1"/>
          </p:cNvPicPr>
          <p:nvPr/>
        </p:nvPicPr>
        <p:blipFill>
          <a:blip r:embed="rId3"/>
          <a:stretch>
            <a:fillRect/>
          </a:stretch>
        </p:blipFill>
        <p:spPr>
          <a:xfrm>
            <a:off x="190076" y="1863356"/>
            <a:ext cx="4489015" cy="3503839"/>
          </a:xfrm>
          <a:prstGeom prst="rect">
            <a:avLst/>
          </a:prstGeom>
        </p:spPr>
      </p:pic>
      <p:sp>
        <p:nvSpPr>
          <p:cNvPr id="16" name="TextBox 15">
            <a:extLst>
              <a:ext uri="{FF2B5EF4-FFF2-40B4-BE49-F238E27FC236}">
                <a16:creationId xmlns:a16="http://schemas.microsoft.com/office/drawing/2014/main" id="{964CFF72-2CF5-5B0C-C585-EA160FFF88C8}"/>
              </a:ext>
            </a:extLst>
          </p:cNvPr>
          <p:cNvSpPr txBox="1"/>
          <p:nvPr/>
        </p:nvSpPr>
        <p:spPr>
          <a:xfrm>
            <a:off x="1305628" y="7076935"/>
            <a:ext cx="4818185" cy="1077218"/>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~0.27.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0.05. Groups are borderline different.  But in this, </a:t>
            </a:r>
            <a:r>
              <a:rPr lang="en-US" sz="1600">
                <a:solidFill>
                  <a:schemeClr val="accent4">
                    <a:lumMod val="75000"/>
                  </a:schemeClr>
                </a:solidFill>
                <a:latin typeface="Arial" panose="020B0604020202020204" pitchFamily="34" charset="0"/>
                <a:cs typeface="Arial" panose="020B0604020202020204" pitchFamily="34" charset="0"/>
              </a:rPr>
              <a:t>Prediabetic</a:t>
            </a:r>
            <a:r>
              <a:rPr lang="en-US" sz="1600">
                <a:solidFill>
                  <a:schemeClr val="tx1">
                    <a:lumMod val="85000"/>
                    <a:lumOff val="15000"/>
                  </a:schemeClr>
                </a:solidFill>
                <a:latin typeface="Arial" panose="020B0604020202020204" pitchFamily="34" charset="0"/>
                <a:cs typeface="Arial" panose="020B0604020202020204" pitchFamily="34" charset="0"/>
              </a:rPr>
              <a:t> looks different from the others.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CF6F53F-A5DC-3ADB-6849-2D2BF83E58EE}"/>
              </a:ext>
            </a:extLst>
          </p:cNvPr>
          <p:cNvPicPr>
            <a:picLocks noChangeAspect="1"/>
          </p:cNvPicPr>
          <p:nvPr/>
        </p:nvPicPr>
        <p:blipFill>
          <a:blip r:embed="rId4"/>
          <a:stretch>
            <a:fillRect/>
          </a:stretch>
        </p:blipFill>
        <p:spPr>
          <a:xfrm>
            <a:off x="5017301" y="163685"/>
            <a:ext cx="3933030" cy="3075295"/>
          </a:xfrm>
          <a:prstGeom prst="rect">
            <a:avLst/>
          </a:prstGeom>
        </p:spPr>
      </p:pic>
      <p:pic>
        <p:nvPicPr>
          <p:cNvPr id="7" name="Picture 6">
            <a:extLst>
              <a:ext uri="{FF2B5EF4-FFF2-40B4-BE49-F238E27FC236}">
                <a16:creationId xmlns:a16="http://schemas.microsoft.com/office/drawing/2014/main" id="{EC3E5D20-70A1-3228-8D69-CADB0A4704BD}"/>
              </a:ext>
            </a:extLst>
          </p:cNvPr>
          <p:cNvPicPr>
            <a:picLocks noChangeAspect="1"/>
          </p:cNvPicPr>
          <p:nvPr/>
        </p:nvPicPr>
        <p:blipFill>
          <a:blip r:embed="rId5"/>
          <a:stretch>
            <a:fillRect/>
          </a:stretch>
        </p:blipFill>
        <p:spPr>
          <a:xfrm>
            <a:off x="8193527" y="163685"/>
            <a:ext cx="3977522" cy="3073059"/>
          </a:xfrm>
          <a:prstGeom prst="rect">
            <a:avLst/>
          </a:prstGeom>
        </p:spPr>
      </p:pic>
      <p:sp>
        <p:nvSpPr>
          <p:cNvPr id="3" name="Multiplication Sign 2">
            <a:extLst>
              <a:ext uri="{FF2B5EF4-FFF2-40B4-BE49-F238E27FC236}">
                <a16:creationId xmlns:a16="http://schemas.microsoft.com/office/drawing/2014/main" id="{AEFC09B9-E52F-7F3C-3AC7-5D86C6561136}"/>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06481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Lv5</a:t>
            </a:r>
            <a:endParaRPr lang="en-US" sz="2800" dirty="0"/>
          </a:p>
        </p:txBody>
      </p:sp>
      <p:grpSp>
        <p:nvGrpSpPr>
          <p:cNvPr id="9" name="Group 8">
            <a:extLst>
              <a:ext uri="{FF2B5EF4-FFF2-40B4-BE49-F238E27FC236}">
                <a16:creationId xmlns:a16="http://schemas.microsoft.com/office/drawing/2014/main" id="{8F3520D3-50FC-FDEE-1A7C-7C9D11A44E4C}"/>
              </a:ext>
            </a:extLst>
          </p:cNvPr>
          <p:cNvGrpSpPr/>
          <p:nvPr/>
        </p:nvGrpSpPr>
        <p:grpSpPr>
          <a:xfrm>
            <a:off x="375138" y="1301469"/>
            <a:ext cx="5264721" cy="4459452"/>
            <a:chOff x="375138" y="1301469"/>
            <a:chExt cx="5264721" cy="4459452"/>
          </a:xfrm>
        </p:grpSpPr>
        <p:sp>
          <p:nvSpPr>
            <p:cNvPr id="20" name="TextBox 19">
              <a:extLst>
                <a:ext uri="{FF2B5EF4-FFF2-40B4-BE49-F238E27FC236}">
                  <a16:creationId xmlns:a16="http://schemas.microsoft.com/office/drawing/2014/main" id="{15F8D50E-2657-9163-D347-4C4A1137F739}"/>
                </a:ext>
              </a:extLst>
            </p:cNvPr>
            <p:cNvSpPr txBox="1"/>
            <p:nvPr/>
          </p:nvSpPr>
          <p:spPr>
            <a:xfrm>
              <a:off x="375138" y="1301469"/>
              <a:ext cx="5047762" cy="338554"/>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Lv5_ord_WEIGHTED, no error in ordination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578A60B-3414-6D11-F7A3-727966B33165}"/>
                </a:ext>
              </a:extLst>
            </p:cNvPr>
            <p:cNvPicPr>
              <a:picLocks noChangeAspect="1"/>
            </p:cNvPicPr>
            <p:nvPr/>
          </p:nvPicPr>
          <p:blipFill>
            <a:blip r:embed="rId2"/>
            <a:stretch>
              <a:fillRect/>
            </a:stretch>
          </p:blipFill>
          <p:spPr>
            <a:xfrm>
              <a:off x="375138" y="1640023"/>
              <a:ext cx="5264721" cy="4120898"/>
            </a:xfrm>
            <a:prstGeom prst="rect">
              <a:avLst/>
            </a:prstGeom>
          </p:spPr>
        </p:pic>
      </p:grpSp>
      <p:grpSp>
        <p:nvGrpSpPr>
          <p:cNvPr id="10" name="Group 9">
            <a:extLst>
              <a:ext uri="{FF2B5EF4-FFF2-40B4-BE49-F238E27FC236}">
                <a16:creationId xmlns:a16="http://schemas.microsoft.com/office/drawing/2014/main" id="{737B9C88-C6E2-36D5-6282-6C578AA1928B}"/>
              </a:ext>
            </a:extLst>
          </p:cNvPr>
          <p:cNvGrpSpPr/>
          <p:nvPr/>
        </p:nvGrpSpPr>
        <p:grpSpPr>
          <a:xfrm>
            <a:off x="5994861" y="1301469"/>
            <a:ext cx="5268223" cy="4459452"/>
            <a:chOff x="5994861" y="1301469"/>
            <a:chExt cx="5268223" cy="4459452"/>
          </a:xfrm>
        </p:grpSpPr>
        <p:sp>
          <p:nvSpPr>
            <p:cNvPr id="5" name="TextBox 4">
              <a:extLst>
                <a:ext uri="{FF2B5EF4-FFF2-40B4-BE49-F238E27FC236}">
                  <a16:creationId xmlns:a16="http://schemas.microsoft.com/office/drawing/2014/main" id="{BC9AB456-1F6B-EE8C-3855-3A8365316ED4}"/>
                </a:ext>
              </a:extLst>
            </p:cNvPr>
            <p:cNvSpPr txBox="1"/>
            <p:nvPr/>
          </p:nvSpPr>
          <p:spPr>
            <a:xfrm>
              <a:off x="5994861" y="1301469"/>
              <a:ext cx="3108960" cy="338554"/>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Lv5_ord_UNweighted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F3B14B1-277C-F21A-7733-DE4640E5DC53}"/>
                </a:ext>
              </a:extLst>
            </p:cNvPr>
            <p:cNvPicPr>
              <a:picLocks noChangeAspect="1"/>
            </p:cNvPicPr>
            <p:nvPr/>
          </p:nvPicPr>
          <p:blipFill>
            <a:blip r:embed="rId3"/>
            <a:stretch>
              <a:fillRect/>
            </a:stretch>
          </p:blipFill>
          <p:spPr>
            <a:xfrm>
              <a:off x="5994861" y="1640023"/>
              <a:ext cx="5268223" cy="4120898"/>
            </a:xfrm>
            <a:prstGeom prst="rect">
              <a:avLst/>
            </a:prstGeom>
          </p:spPr>
        </p:pic>
      </p:grpSp>
      <p:sp>
        <p:nvSpPr>
          <p:cNvPr id="11" name="TextBox 10">
            <a:extLst>
              <a:ext uri="{FF2B5EF4-FFF2-40B4-BE49-F238E27FC236}">
                <a16:creationId xmlns:a16="http://schemas.microsoft.com/office/drawing/2014/main" id="{8CB3C004-B98B-4E00-B69C-3DC8ADFED1D9}"/>
              </a:ext>
            </a:extLst>
          </p:cNvPr>
          <p:cNvSpPr txBox="1"/>
          <p:nvPr/>
        </p:nvSpPr>
        <p:spPr>
          <a:xfrm>
            <a:off x="375137" y="5742152"/>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~0.10.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0.08. Groups are almost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3D549F3-2D59-CB1C-C86C-AADB65E9ED71}"/>
              </a:ext>
            </a:extLst>
          </p:cNvPr>
          <p:cNvSpPr txBox="1"/>
          <p:nvPr/>
        </p:nvSpPr>
        <p:spPr>
          <a:xfrm>
            <a:off x="5994861" y="5742151"/>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~0.50.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0.05. Groups are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 name="Multiplication Sign 2">
            <a:extLst>
              <a:ext uri="{FF2B5EF4-FFF2-40B4-BE49-F238E27FC236}">
                <a16:creationId xmlns:a16="http://schemas.microsoft.com/office/drawing/2014/main" id="{92474935-3233-80FC-722C-160BE1B3D7D3}"/>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5257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diagram, scatter chart&#10;&#10;Description automatically generated">
            <a:extLst>
              <a:ext uri="{FF2B5EF4-FFF2-40B4-BE49-F238E27FC236}">
                <a16:creationId xmlns:a16="http://schemas.microsoft.com/office/drawing/2014/main" id="{2021EFCD-042B-628F-89A7-41D4575690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64" y="1191730"/>
            <a:ext cx="4406906" cy="3462569"/>
          </a:xfrm>
          <a:prstGeom prst="rect">
            <a:avLst/>
          </a:prstGeom>
        </p:spPr>
      </p:pic>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WEIGHTED unifrac distance</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73765" y="4880875"/>
            <a:ext cx="4512536" cy="1323439"/>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a:t>
            </a:r>
            <a:r>
              <a:rPr lang="en-US" altLang="ja-JP" sz="1600">
                <a:solidFill>
                  <a:schemeClr val="tx1">
                    <a:lumMod val="85000"/>
                    <a:lumOff val="15000"/>
                  </a:schemeClr>
                </a:solidFill>
                <a:latin typeface="Arial" panose="020B0604020202020204" pitchFamily="34" charset="0"/>
                <a:cs typeface="Arial" panose="020B0604020202020204" pitchFamily="34" charset="0"/>
              </a:rPr>
              <a:t>06</a:t>
            </a:r>
            <a:r>
              <a:rPr lang="en-US" sz="1600">
                <a:solidFill>
                  <a:schemeClr val="tx1">
                    <a:lumMod val="85000"/>
                    <a:lumOff val="15000"/>
                  </a:schemeClr>
                </a:solidFill>
                <a:latin typeface="Arial" panose="020B0604020202020204" pitchFamily="34" charset="0"/>
                <a:cs typeface="Arial" panose="020B0604020202020204" pitchFamily="34" charset="0"/>
              </a:rPr>
              <a:t>.</a:t>
            </a:r>
            <a:r>
              <a:rPr lang="en-AU" sz="1600">
                <a:solidFill>
                  <a:schemeClr val="tx1">
                    <a:lumMod val="85000"/>
                    <a:lumOff val="15000"/>
                  </a:schemeClr>
                </a:solidFill>
                <a:latin typeface="Arial" panose="020B0604020202020204" pitchFamily="34" charset="0"/>
                <a:cs typeface="Arial" panose="020B0604020202020204" pitchFamily="34" charset="0"/>
              </a:rPr>
              <a:t> Borderline, but a</a:t>
            </a:r>
            <a:r>
              <a:rPr lang="en-US" sz="1600">
                <a:solidFill>
                  <a:schemeClr val="tx1">
                    <a:lumMod val="85000"/>
                    <a:lumOff val="15000"/>
                  </a:schemeClr>
                </a:solidFill>
                <a:latin typeface="Arial" panose="020B0604020202020204" pitchFamily="34" charset="0"/>
                <a:cs typeface="Arial" panose="020B0604020202020204" pitchFamily="34" charset="0"/>
              </a:rPr>
              <a:t>ssumption OK.</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0.09. Groups are borderline but not different.</a:t>
            </a:r>
          </a:p>
        </p:txBody>
      </p:sp>
      <p:sp>
        <p:nvSpPr>
          <p:cNvPr id="14" name="TextBox 13">
            <a:extLst>
              <a:ext uri="{FF2B5EF4-FFF2-40B4-BE49-F238E27FC236}">
                <a16:creationId xmlns:a16="http://schemas.microsoft.com/office/drawing/2014/main" id="{5556DDF9-31AA-F488-63FF-CCDD0EC9984B}"/>
              </a:ext>
            </a:extLst>
          </p:cNvPr>
          <p:cNvSpPr txBox="1"/>
          <p:nvPr/>
        </p:nvSpPr>
        <p:spPr>
          <a:xfrm>
            <a:off x="2784230" y="4377300"/>
            <a:ext cx="1706991"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descr="Chart&#10;&#10;Description automatically generated">
            <a:extLst>
              <a:ext uri="{FF2B5EF4-FFF2-40B4-BE49-F238E27FC236}">
                <a16:creationId xmlns:a16="http://schemas.microsoft.com/office/drawing/2014/main" id="{0B381172-8CC6-AD22-CE9D-8FCF88D66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540" y="3571824"/>
            <a:ext cx="4147559" cy="3258796"/>
          </a:xfrm>
          <a:prstGeom prst="rect">
            <a:avLst/>
          </a:prstGeom>
        </p:spPr>
      </p:pic>
      <p:pic>
        <p:nvPicPr>
          <p:cNvPr id="12" name="Picture 11" descr="Chart, scatter chart, bubble chart&#10;&#10;Description automatically generated">
            <a:extLst>
              <a:ext uri="{FF2B5EF4-FFF2-40B4-BE49-F238E27FC236}">
                <a16:creationId xmlns:a16="http://schemas.microsoft.com/office/drawing/2014/main" id="{6FD0938B-7E16-4B9D-AED3-C1C2BB407F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540" y="183783"/>
            <a:ext cx="4130276" cy="3245217"/>
          </a:xfrm>
          <a:prstGeom prst="rect">
            <a:avLst/>
          </a:prstGeom>
        </p:spPr>
      </p:pic>
      <p:pic>
        <p:nvPicPr>
          <p:cNvPr id="8" name="Picture 7" descr="Chart, scatter chart, bubble chart&#10;&#10;Description automatically generated">
            <a:extLst>
              <a:ext uri="{FF2B5EF4-FFF2-40B4-BE49-F238E27FC236}">
                <a16:creationId xmlns:a16="http://schemas.microsoft.com/office/drawing/2014/main" id="{F764BB3D-ACDD-8912-681A-3A4ABD800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5596" y="197363"/>
            <a:ext cx="4147559" cy="3258796"/>
          </a:xfrm>
          <a:prstGeom prst="rect">
            <a:avLst/>
          </a:prstGeom>
        </p:spPr>
      </p:pic>
      <p:sp>
        <p:nvSpPr>
          <p:cNvPr id="17" name="Rectangle: Rounded Corners 16">
            <a:extLst>
              <a:ext uri="{FF2B5EF4-FFF2-40B4-BE49-F238E27FC236}">
                <a16:creationId xmlns:a16="http://schemas.microsoft.com/office/drawing/2014/main" id="{80B6B746-0362-9807-6B7F-82CE8FAED2FF}"/>
              </a:ext>
            </a:extLst>
          </p:cNvPr>
          <p:cNvSpPr/>
          <p:nvPr/>
        </p:nvSpPr>
        <p:spPr>
          <a:xfrm>
            <a:off x="9328338" y="4149375"/>
            <a:ext cx="2689897" cy="107263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Looks like Normal population tend to have a lower value of Axis.2.</a:t>
            </a:r>
            <a:endParaRPr lang="en-US" sz="1600" dirty="0">
              <a:latin typeface="Arial" panose="020B0604020202020204" pitchFamily="34" charset="0"/>
              <a:cs typeface="Arial" panose="020B0604020202020204" pitchFamily="34" charset="0"/>
            </a:endParaRPr>
          </a:p>
        </p:txBody>
      </p:sp>
      <p:sp>
        <p:nvSpPr>
          <p:cNvPr id="18" name="Multiplication Sign 17">
            <a:extLst>
              <a:ext uri="{FF2B5EF4-FFF2-40B4-BE49-F238E27FC236}">
                <a16:creationId xmlns:a16="http://schemas.microsoft.com/office/drawing/2014/main" id="{2CCFF095-A236-B59C-46BC-4A8A1DC5CD55}"/>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b="1">
                <a:solidFill>
                  <a:srgbClr val="000000"/>
                </a:solidFill>
                <a:latin typeface="Arial" panose="020B0604020202020204" pitchFamily="34" charset="0"/>
                <a:cs typeface="Arial" panose="020B0604020202020204" pitchFamily="34" charset="0"/>
              </a:rPr>
              <a:t>BEFORE sorting food by SEQN, I think…</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27830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Unweighted unifrac distance</a:t>
            </a:r>
            <a:endParaRPr lang="en-US" sz="2800" dirty="0"/>
          </a:p>
        </p:txBody>
      </p:sp>
      <p:sp>
        <p:nvSpPr>
          <p:cNvPr id="4" name="TextBox 3">
            <a:extLst>
              <a:ext uri="{FF2B5EF4-FFF2-40B4-BE49-F238E27FC236}">
                <a16:creationId xmlns:a16="http://schemas.microsoft.com/office/drawing/2014/main" id="{2544FCFA-5CCB-01B5-5038-CA102F0E8DDE}"/>
              </a:ext>
            </a:extLst>
          </p:cNvPr>
          <p:cNvSpPr txBox="1"/>
          <p:nvPr/>
        </p:nvSpPr>
        <p:spPr>
          <a:xfrm>
            <a:off x="207234" y="4910753"/>
            <a:ext cx="4610951"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p-value:0.06. Groups are borderline but not different.</a:t>
            </a:r>
          </a:p>
        </p:txBody>
      </p:sp>
      <p:pic>
        <p:nvPicPr>
          <p:cNvPr id="5" name="Picture 4" descr="Chart, bubble chart&#10;&#10;Description automatically generated">
            <a:extLst>
              <a:ext uri="{FF2B5EF4-FFF2-40B4-BE49-F238E27FC236}">
                <a16:creationId xmlns:a16="http://schemas.microsoft.com/office/drawing/2014/main" id="{DB5B564A-9392-8A0D-9D00-FA43C0B83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799" y="3514338"/>
            <a:ext cx="4134680" cy="3248677"/>
          </a:xfrm>
          <a:prstGeom prst="rect">
            <a:avLst/>
          </a:prstGeom>
        </p:spPr>
      </p:pic>
      <p:pic>
        <p:nvPicPr>
          <p:cNvPr id="13" name="Picture 12" descr="Chart, scatter chart&#10;&#10;Description automatically generated">
            <a:extLst>
              <a:ext uri="{FF2B5EF4-FFF2-40B4-BE49-F238E27FC236}">
                <a16:creationId xmlns:a16="http://schemas.microsoft.com/office/drawing/2014/main" id="{2EF2DD91-42F0-0756-5DFF-759C14D60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80323"/>
            <a:ext cx="4134680" cy="3248677"/>
          </a:xfrm>
          <a:prstGeom prst="rect">
            <a:avLst/>
          </a:prstGeom>
        </p:spPr>
      </p:pic>
      <p:pic>
        <p:nvPicPr>
          <p:cNvPr id="15" name="Picture 14" descr="Chart, scatter chart&#10;&#10;Description automatically generated">
            <a:extLst>
              <a:ext uri="{FF2B5EF4-FFF2-40B4-BE49-F238E27FC236}">
                <a16:creationId xmlns:a16="http://schemas.microsoft.com/office/drawing/2014/main" id="{7995DF43-5A9D-9BBC-8468-9BA799754E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34" y="1336431"/>
            <a:ext cx="4292607" cy="3372762"/>
          </a:xfrm>
          <a:prstGeom prst="rect">
            <a:avLst/>
          </a:prstGeom>
        </p:spPr>
      </p:pic>
      <p:pic>
        <p:nvPicPr>
          <p:cNvPr id="9" name="Picture 8" descr="Chart&#10;&#10;Description automatically generated">
            <a:extLst>
              <a:ext uri="{FF2B5EF4-FFF2-40B4-BE49-F238E27FC236}">
                <a16:creationId xmlns:a16="http://schemas.microsoft.com/office/drawing/2014/main" id="{33D82809-1BF3-7331-0D07-7D52EDC28C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5648" y="180323"/>
            <a:ext cx="4134680" cy="3248677"/>
          </a:xfrm>
          <a:prstGeom prst="rect">
            <a:avLst/>
          </a:prstGeom>
        </p:spPr>
      </p:pic>
      <p:sp>
        <p:nvSpPr>
          <p:cNvPr id="17" name="Multiplication Sign 16">
            <a:extLst>
              <a:ext uri="{FF2B5EF4-FFF2-40B4-BE49-F238E27FC236}">
                <a16:creationId xmlns:a16="http://schemas.microsoft.com/office/drawing/2014/main" id="{6E7DA84E-9876-CF75-5CF2-032522BF9D10}"/>
              </a:ext>
            </a:extLst>
          </p:cNvPr>
          <p:cNvSpPr/>
          <p:nvPr/>
        </p:nvSpPr>
        <p:spPr>
          <a:xfrm>
            <a:off x="2353537" y="526319"/>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b="1">
                <a:solidFill>
                  <a:srgbClr val="000000"/>
                </a:solidFill>
                <a:latin typeface="Arial" panose="020B0604020202020204" pitchFamily="34" charset="0"/>
                <a:cs typeface="Arial" panose="020B0604020202020204" pitchFamily="34" charset="0"/>
              </a:rPr>
              <a:t>BEFORE sorting food by SEQN, I think…</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62567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Lv4 and Lv5</a:t>
            </a:r>
            <a:endParaRPr lang="en-US" sz="2800" dirty="0"/>
          </a:p>
        </p:txBody>
      </p:sp>
      <p:sp>
        <p:nvSpPr>
          <p:cNvPr id="3" name="TextBox 2">
            <a:extLst>
              <a:ext uri="{FF2B5EF4-FFF2-40B4-BE49-F238E27FC236}">
                <a16:creationId xmlns:a16="http://schemas.microsoft.com/office/drawing/2014/main" id="{377B8C57-DF27-E4A7-7428-2CEA5F73D54C}"/>
              </a:ext>
            </a:extLst>
          </p:cNvPr>
          <p:cNvSpPr txBox="1"/>
          <p:nvPr/>
        </p:nvSpPr>
        <p:spPr>
          <a:xfrm>
            <a:off x="2540000" y="2151727"/>
            <a:ext cx="6819899" cy="2554545"/>
          </a:xfrm>
          <a:prstGeom prst="rect">
            <a:avLst/>
          </a:prstGeom>
          <a:solidFill>
            <a:schemeClr val="bg2">
              <a:lumMod val="40000"/>
              <a:lumOff val="60000"/>
            </a:schemeClr>
          </a:solidFill>
        </p:spPr>
        <p:txBody>
          <a:bodyPr wrap="square" rtlCol="0">
            <a:spAutoFit/>
          </a:bodyPr>
          <a:lstStyle/>
          <a:p>
            <a:r>
              <a:rPr lang="en-US" sz="2000">
                <a:solidFill>
                  <a:schemeClr val="tx1">
                    <a:lumMod val="85000"/>
                    <a:lumOff val="15000"/>
                  </a:schemeClr>
                </a:solidFill>
                <a:latin typeface="Arial" panose="020B0604020202020204" pitchFamily="34" charset="0"/>
                <a:cs typeface="Arial" panose="020B0604020202020204" pitchFamily="34" charset="0"/>
              </a:rPr>
              <a:t>Ordination results are influenced by </a:t>
            </a:r>
          </a:p>
          <a:p>
            <a:r>
              <a:rPr lang="en-US" sz="2000">
                <a:solidFill>
                  <a:schemeClr val="tx1">
                    <a:lumMod val="85000"/>
                    <a:lumOff val="15000"/>
                  </a:schemeClr>
                </a:solidFill>
                <a:latin typeface="Arial" panose="020B0604020202020204" pitchFamily="34" charset="0"/>
                <a:cs typeface="Arial" panose="020B0604020202020204" pitchFamily="34" charset="0"/>
              </a:rPr>
              <a:t>- food tree level and </a:t>
            </a:r>
          </a:p>
          <a:p>
            <a:r>
              <a:rPr lang="en-US" sz="2000">
                <a:solidFill>
                  <a:schemeClr val="tx1">
                    <a:lumMod val="85000"/>
                    <a:lumOff val="15000"/>
                  </a:schemeClr>
                </a:solidFill>
                <a:latin typeface="Arial" panose="020B0604020202020204" pitchFamily="34" charset="0"/>
                <a:cs typeface="Arial" panose="020B0604020202020204" pitchFamily="34" charset="0"/>
              </a:rPr>
              <a:t>- whether weighted or unweighted unifrac distance</a:t>
            </a:r>
          </a:p>
          <a:p>
            <a:r>
              <a:rPr lang="en-US" sz="2000">
                <a:solidFill>
                  <a:schemeClr val="tx1">
                    <a:lumMod val="85000"/>
                    <a:lumOff val="15000"/>
                  </a:schemeClr>
                </a:solidFill>
                <a:latin typeface="Arial" panose="020B0604020202020204" pitchFamily="34" charset="0"/>
                <a:cs typeface="Arial" panose="020B0604020202020204" pitchFamily="34" charset="0"/>
              </a:rPr>
              <a:t>is used.</a:t>
            </a:r>
          </a:p>
          <a:p>
            <a:endParaRPr lang="en-US" sz="2000">
              <a:solidFill>
                <a:schemeClr val="tx1">
                  <a:lumMod val="85000"/>
                  <a:lumOff val="15000"/>
                </a:schemeClr>
              </a:solidFill>
              <a:latin typeface="Arial" panose="020B0604020202020204" pitchFamily="34" charset="0"/>
              <a:cs typeface="Arial" panose="020B0604020202020204" pitchFamily="34" charset="0"/>
            </a:endParaRPr>
          </a:p>
          <a:p>
            <a:r>
              <a:rPr lang="en-US" sz="2000">
                <a:solidFill>
                  <a:schemeClr val="tx1">
                    <a:lumMod val="85000"/>
                    <a:lumOff val="15000"/>
                  </a:schemeClr>
                </a:solidFill>
                <a:latin typeface="Arial" panose="020B0604020202020204" pitchFamily="34" charset="0"/>
                <a:cs typeface="Arial" panose="020B0604020202020204" pitchFamily="34" charset="0"/>
              </a:rPr>
              <a:t>But at level 4 and level 5, the three GLU index groups are almost different, while their dispersions are not different. </a:t>
            </a:r>
          </a:p>
          <a:p>
            <a:endParaRPr lang="en-US" sz="20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55917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Lv6</a:t>
            </a:r>
            <a:endParaRPr lang="en-US" sz="2800" dirty="0"/>
          </a:p>
        </p:txBody>
      </p:sp>
      <p:sp>
        <p:nvSpPr>
          <p:cNvPr id="20" name="TextBox 19">
            <a:extLst>
              <a:ext uri="{FF2B5EF4-FFF2-40B4-BE49-F238E27FC236}">
                <a16:creationId xmlns:a16="http://schemas.microsoft.com/office/drawing/2014/main" id="{15F8D50E-2657-9163-D347-4C4A1137F739}"/>
              </a:ext>
            </a:extLst>
          </p:cNvPr>
          <p:cNvSpPr txBox="1"/>
          <p:nvPr/>
        </p:nvSpPr>
        <p:spPr>
          <a:xfrm>
            <a:off x="375138" y="1573013"/>
            <a:ext cx="11441724" cy="1569660"/>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ordinated_w &lt;- phyloseq::ordinate(phyfoods, method="PCoA", distance="unifrac", weighted=TRUE) </a:t>
            </a:r>
          </a:p>
          <a:p>
            <a:r>
              <a:rPr lang="en-US" sz="1600">
                <a:solidFill>
                  <a:schemeClr val="tx1">
                    <a:lumMod val="85000"/>
                    <a:lumOff val="15000"/>
                  </a:schemeClr>
                </a:solidFill>
                <a:latin typeface="Consolas" panose="020B0609020204030204" pitchFamily="49" charset="0"/>
                <a:cs typeface="Arial" panose="020B0604020202020204" pitchFamily="34" charset="0"/>
              </a:rPr>
              <a:t># GIVES ERROR...</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Error in h(simpleError(msg, call)) : </a:t>
            </a:r>
          </a:p>
          <a:p>
            <a:r>
              <a:rPr lang="en-US" sz="1600">
                <a:solidFill>
                  <a:schemeClr val="tx1">
                    <a:lumMod val="85000"/>
                    <a:lumOff val="15000"/>
                  </a:schemeClr>
                </a:solidFill>
                <a:latin typeface="Consolas" panose="020B0609020204030204" pitchFamily="49" charset="0"/>
                <a:cs typeface="Arial" panose="020B0604020202020204" pitchFamily="34" charset="0"/>
              </a:rPr>
              <a:t>  error in evaluating the argument 'x' in selecting a method for function 'colSums': subscript out of bounds</a:t>
            </a:r>
            <a:endParaRPr lang="en-US" sz="1600" dirty="0">
              <a:solidFill>
                <a:schemeClr val="tx1">
                  <a:lumMod val="85000"/>
                  <a:lumOff val="15000"/>
                </a:schemeClr>
              </a:solidFill>
              <a:latin typeface="Consolas" panose="020B0609020204030204" pitchFamily="49" charset="0"/>
              <a:cs typeface="Arial" panose="020B0604020202020204" pitchFamily="34" charset="0"/>
            </a:endParaRPr>
          </a:p>
        </p:txBody>
      </p:sp>
      <p:sp>
        <p:nvSpPr>
          <p:cNvPr id="3" name="TextBox 2">
            <a:extLst>
              <a:ext uri="{FF2B5EF4-FFF2-40B4-BE49-F238E27FC236}">
                <a16:creationId xmlns:a16="http://schemas.microsoft.com/office/drawing/2014/main" id="{34043152-2F5F-7D8F-8AA5-DDE5D2954915}"/>
              </a:ext>
            </a:extLst>
          </p:cNvPr>
          <p:cNvSpPr txBox="1"/>
          <p:nvPr/>
        </p:nvSpPr>
        <p:spPr>
          <a:xfrm>
            <a:off x="375138" y="3715328"/>
            <a:ext cx="6626303" cy="830997"/>
          </a:xfrm>
          <a:prstGeom prst="rect">
            <a:avLst/>
          </a:prstGeom>
          <a:solidFill>
            <a:schemeClr val="bg2">
              <a:lumMod val="40000"/>
              <a:lumOff val="60000"/>
            </a:schemeClr>
          </a:solid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Lv6 food tree can be visualized with no problem, but ordination cannot be done…</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09989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PCA Nutrients</a:t>
            </a:r>
            <a:endParaRPr lang="en-US" sz="2800" dirty="0"/>
          </a:p>
        </p:txBody>
      </p:sp>
      <p:pic>
        <p:nvPicPr>
          <p:cNvPr id="4" name="Picture 3">
            <a:extLst>
              <a:ext uri="{FF2B5EF4-FFF2-40B4-BE49-F238E27FC236}">
                <a16:creationId xmlns:a16="http://schemas.microsoft.com/office/drawing/2014/main" id="{633C83B8-A440-6A90-E2C7-E9329C7249B4}"/>
              </a:ext>
            </a:extLst>
          </p:cNvPr>
          <p:cNvPicPr>
            <a:picLocks noChangeAspect="1"/>
          </p:cNvPicPr>
          <p:nvPr/>
        </p:nvPicPr>
        <p:blipFill rotWithShape="1">
          <a:blip r:embed="rId2"/>
          <a:srcRect t="6973"/>
          <a:stretch/>
        </p:blipFill>
        <p:spPr>
          <a:xfrm>
            <a:off x="457317" y="1767944"/>
            <a:ext cx="5588774" cy="4442355"/>
          </a:xfrm>
          <a:prstGeom prst="rect">
            <a:avLst/>
          </a:prstGeom>
        </p:spPr>
      </p:pic>
      <p:pic>
        <p:nvPicPr>
          <p:cNvPr id="9" name="Picture 8">
            <a:extLst>
              <a:ext uri="{FF2B5EF4-FFF2-40B4-BE49-F238E27FC236}">
                <a16:creationId xmlns:a16="http://schemas.microsoft.com/office/drawing/2014/main" id="{DB012E95-4EFE-6D6F-2772-7995FE4A5669}"/>
              </a:ext>
            </a:extLst>
          </p:cNvPr>
          <p:cNvPicPr>
            <a:picLocks noChangeAspect="1"/>
          </p:cNvPicPr>
          <p:nvPr/>
        </p:nvPicPr>
        <p:blipFill rotWithShape="1">
          <a:blip r:embed="rId3"/>
          <a:srcRect t="6669"/>
          <a:stretch/>
        </p:blipFill>
        <p:spPr>
          <a:xfrm>
            <a:off x="6096000" y="1767944"/>
            <a:ext cx="5553132" cy="4442355"/>
          </a:xfrm>
          <a:prstGeom prst="rect">
            <a:avLst/>
          </a:prstGeom>
        </p:spPr>
      </p:pic>
      <p:sp>
        <p:nvSpPr>
          <p:cNvPr id="3" name="Rectangle: Rounded Corners 2">
            <a:extLst>
              <a:ext uri="{FF2B5EF4-FFF2-40B4-BE49-F238E27FC236}">
                <a16:creationId xmlns:a16="http://schemas.microsoft.com/office/drawing/2014/main" id="{AC06A750-1DE1-9D6F-AC50-071DB64A2317}"/>
              </a:ext>
            </a:extLst>
          </p:cNvPr>
          <p:cNvSpPr/>
          <p:nvPr/>
        </p:nvSpPr>
        <p:spPr>
          <a:xfrm>
            <a:off x="5441262" y="572474"/>
            <a:ext cx="6207870" cy="7639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Prediabetic and Diabetic has points in the top right direction. That is associated with higher general food intake..? TFAT, SODI, etc.</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0219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BMI</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6715103" y="5074276"/>
            <a:ext cx="4504691" cy="130704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Diabetic group has a higher mean BMI than Prediabetic and Normal group.</a:t>
            </a:r>
            <a:endParaRPr lang="en-US" sz="1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95894FF-A850-AE28-9EFD-0E805198F189}"/>
              </a:ext>
            </a:extLst>
          </p:cNvPr>
          <p:cNvPicPr>
            <a:picLocks noChangeAspect="1"/>
          </p:cNvPicPr>
          <p:nvPr/>
        </p:nvPicPr>
        <p:blipFill>
          <a:blip r:embed="rId2"/>
          <a:stretch>
            <a:fillRect/>
          </a:stretch>
        </p:blipFill>
        <p:spPr>
          <a:xfrm>
            <a:off x="790807" y="1721912"/>
            <a:ext cx="5419725" cy="4619625"/>
          </a:xfrm>
          <a:prstGeom prst="rect">
            <a:avLst/>
          </a:prstGeom>
        </p:spPr>
      </p:pic>
      <p:sp>
        <p:nvSpPr>
          <p:cNvPr id="7" name="TextBox 6">
            <a:extLst>
              <a:ext uri="{FF2B5EF4-FFF2-40B4-BE49-F238E27FC236}">
                <a16:creationId xmlns:a16="http://schemas.microsoft.com/office/drawing/2014/main" id="{ABF11CED-A835-F499-C11A-281B7FC123DD}"/>
              </a:ext>
            </a:extLst>
          </p:cNvPr>
          <p:cNvSpPr txBox="1"/>
          <p:nvPr/>
        </p:nvSpPr>
        <p:spPr>
          <a:xfrm>
            <a:off x="6564018" y="1336431"/>
            <a:ext cx="4655776" cy="1200329"/>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significant (p-value=0.0026).</a:t>
            </a:r>
          </a:p>
          <a:p>
            <a:r>
              <a:rPr lang="en-US" sz="1800">
                <a:latin typeface="Arial" panose="020B0604020202020204" pitchFamily="34" charset="0"/>
                <a:cs typeface="Arial" panose="020B0604020202020204" pitchFamily="34" charset="0"/>
              </a:rPr>
              <a:t>Diabetic is different from Normal and Prediabetic, but</a:t>
            </a:r>
          </a:p>
          <a:p>
            <a:r>
              <a:rPr lang="en-US" sz="1800">
                <a:latin typeface="Arial" panose="020B0604020202020204" pitchFamily="34" charset="0"/>
                <a:cs typeface="Arial" panose="020B0604020202020204" pitchFamily="34" charset="0"/>
              </a:rPr>
              <a:t>Normal and Prediabetic are not different.</a:t>
            </a:r>
            <a:endParaRPr lang="en-US" sz="1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61FF022-95CE-4B42-662C-19BCA0A7441A}"/>
              </a:ext>
            </a:extLst>
          </p:cNvPr>
          <p:cNvSpPr txBox="1"/>
          <p:nvPr/>
        </p:nvSpPr>
        <p:spPr>
          <a:xfrm>
            <a:off x="6715103" y="2997802"/>
            <a:ext cx="5172097" cy="1169551"/>
          </a:xfrm>
          <a:prstGeom prst="rect">
            <a:avLst/>
          </a:prstGeom>
          <a:noFill/>
        </p:spPr>
        <p:txBody>
          <a:bodyPr wrap="square">
            <a:spAutoFit/>
          </a:bodyPr>
          <a:lstStyle/>
          <a:p>
            <a:r>
              <a:rPr lang="en-US" sz="1400">
                <a:latin typeface="Consolas" panose="020B0609020204030204" pitchFamily="49" charset="0"/>
              </a:rPr>
              <a:t>data:  df$BMXBMI and df$GLU_index </a:t>
            </a:r>
          </a:p>
          <a:p>
            <a:endParaRPr lang="en-US" sz="1400">
              <a:latin typeface="Consolas" panose="020B0609020204030204" pitchFamily="49" charset="0"/>
            </a:endParaRPr>
          </a:p>
          <a:p>
            <a:r>
              <a:rPr lang="en-US" sz="1400">
                <a:latin typeface="Consolas" panose="020B0609020204030204" pitchFamily="49" charset="0"/>
              </a:rPr>
              <a:t>            Normal Prediabetic</a:t>
            </a:r>
          </a:p>
          <a:p>
            <a:r>
              <a:rPr lang="en-US" sz="1400">
                <a:latin typeface="Consolas" panose="020B0609020204030204" pitchFamily="49" charset="0"/>
              </a:rPr>
              <a:t>Prediabetic 0.2471 -          </a:t>
            </a:r>
          </a:p>
          <a:p>
            <a:r>
              <a:rPr lang="en-US" sz="1400">
                <a:latin typeface="Consolas" panose="020B0609020204030204" pitchFamily="49" charset="0"/>
              </a:rPr>
              <a:t>Diabetic    0.0036 0.0115 </a:t>
            </a:r>
          </a:p>
        </p:txBody>
      </p:sp>
    </p:spTree>
    <p:extLst>
      <p:ext uri="{BB962C8B-B14F-4D97-AF65-F5344CB8AC3E}">
        <p14:creationId xmlns:p14="http://schemas.microsoft.com/office/powerpoint/2010/main" val="20205486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KCAL</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586299" y="4753138"/>
            <a:ext cx="4504691" cy="179838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Calorie intake of Normal, Prediabetic, and Diabetic groups are not different... </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435214" y="1506635"/>
            <a:ext cx="4655776"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not significant (p-value=0.109).</a:t>
            </a:r>
          </a:p>
        </p:txBody>
      </p:sp>
      <p:pic>
        <p:nvPicPr>
          <p:cNvPr id="8" name="Picture 7">
            <a:extLst>
              <a:ext uri="{FF2B5EF4-FFF2-40B4-BE49-F238E27FC236}">
                <a16:creationId xmlns:a16="http://schemas.microsoft.com/office/drawing/2014/main" id="{4A090C9F-3529-99D0-488E-178EB4E6075E}"/>
              </a:ext>
            </a:extLst>
          </p:cNvPr>
          <p:cNvPicPr>
            <a:picLocks noChangeAspect="1"/>
          </p:cNvPicPr>
          <p:nvPr/>
        </p:nvPicPr>
        <p:blipFill>
          <a:blip r:embed="rId2"/>
          <a:stretch>
            <a:fillRect/>
          </a:stretch>
        </p:blipFill>
        <p:spPr>
          <a:xfrm>
            <a:off x="6095999" y="167627"/>
            <a:ext cx="4217229" cy="3644519"/>
          </a:xfrm>
          <a:prstGeom prst="rect">
            <a:avLst/>
          </a:prstGeom>
        </p:spPr>
      </p:pic>
      <p:pic>
        <p:nvPicPr>
          <p:cNvPr id="10" name="Picture 9">
            <a:extLst>
              <a:ext uri="{FF2B5EF4-FFF2-40B4-BE49-F238E27FC236}">
                <a16:creationId xmlns:a16="http://schemas.microsoft.com/office/drawing/2014/main" id="{35C6B6DA-553F-9241-38E1-155BA37FD52D}"/>
              </a:ext>
            </a:extLst>
          </p:cNvPr>
          <p:cNvPicPr>
            <a:picLocks noChangeAspect="1"/>
          </p:cNvPicPr>
          <p:nvPr/>
        </p:nvPicPr>
        <p:blipFill>
          <a:blip r:embed="rId3"/>
          <a:stretch>
            <a:fillRect/>
          </a:stretch>
        </p:blipFill>
        <p:spPr>
          <a:xfrm>
            <a:off x="6433605" y="3944600"/>
            <a:ext cx="3457369" cy="2958241"/>
          </a:xfrm>
          <a:prstGeom prst="rect">
            <a:avLst/>
          </a:prstGeom>
        </p:spPr>
      </p:pic>
    </p:spTree>
    <p:extLst>
      <p:ext uri="{BB962C8B-B14F-4D97-AF65-F5344CB8AC3E}">
        <p14:creationId xmlns:p14="http://schemas.microsoft.com/office/powerpoint/2010/main" val="1843588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 plus, KCAL</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586299" y="4753138"/>
            <a:ext cx="4504691" cy="179838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Calorie intake of Normal, Prediabetic, and Diabetic groups are not different. </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435214" y="1506635"/>
            <a:ext cx="4655776" cy="646331"/>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not significant (p-value=0.308).</a:t>
            </a:r>
          </a:p>
          <a:p>
            <a:r>
              <a:rPr lang="en-US" sz="1800">
                <a:latin typeface="Arial" panose="020B0604020202020204" pitchFamily="34" charset="0"/>
                <a:cs typeface="Arial" panose="020B0604020202020204" pitchFamily="34" charset="0"/>
              </a:rPr>
              <a:t>Hmm, so no need to control KCAL intake. </a:t>
            </a:r>
            <a:endParaRPr lang="en-US" sz="1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79C32AF-4ABF-7D93-80B1-0ADB8CBEDE61}"/>
              </a:ext>
            </a:extLst>
          </p:cNvPr>
          <p:cNvPicPr>
            <a:picLocks noChangeAspect="1"/>
          </p:cNvPicPr>
          <p:nvPr/>
        </p:nvPicPr>
        <p:blipFill>
          <a:blip r:embed="rId2"/>
          <a:stretch>
            <a:fillRect/>
          </a:stretch>
        </p:blipFill>
        <p:spPr>
          <a:xfrm>
            <a:off x="5897517" y="1199814"/>
            <a:ext cx="5419725" cy="4638675"/>
          </a:xfrm>
          <a:prstGeom prst="rect">
            <a:avLst/>
          </a:prstGeom>
        </p:spPr>
      </p:pic>
    </p:spTree>
    <p:extLst>
      <p:ext uri="{BB962C8B-B14F-4D97-AF65-F5344CB8AC3E}">
        <p14:creationId xmlns:p14="http://schemas.microsoft.com/office/powerpoint/2010/main" val="1247842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PCA Nutrients</a:t>
            </a:r>
            <a:endParaRPr lang="en-US" sz="2800" dirty="0"/>
          </a:p>
        </p:txBody>
      </p:sp>
      <p:pic>
        <p:nvPicPr>
          <p:cNvPr id="5" name="Picture 4">
            <a:extLst>
              <a:ext uri="{FF2B5EF4-FFF2-40B4-BE49-F238E27FC236}">
                <a16:creationId xmlns:a16="http://schemas.microsoft.com/office/drawing/2014/main" id="{75A0117D-8CB8-A89E-66F6-526BBCF4406E}"/>
              </a:ext>
            </a:extLst>
          </p:cNvPr>
          <p:cNvPicPr>
            <a:picLocks noChangeAspect="1"/>
          </p:cNvPicPr>
          <p:nvPr/>
        </p:nvPicPr>
        <p:blipFill>
          <a:blip r:embed="rId2"/>
          <a:stretch>
            <a:fillRect/>
          </a:stretch>
        </p:blipFill>
        <p:spPr>
          <a:xfrm>
            <a:off x="88900" y="1681222"/>
            <a:ext cx="6007099" cy="3545286"/>
          </a:xfrm>
          <a:prstGeom prst="rect">
            <a:avLst/>
          </a:prstGeom>
        </p:spPr>
      </p:pic>
      <p:pic>
        <p:nvPicPr>
          <p:cNvPr id="7" name="Picture 6">
            <a:extLst>
              <a:ext uri="{FF2B5EF4-FFF2-40B4-BE49-F238E27FC236}">
                <a16:creationId xmlns:a16="http://schemas.microsoft.com/office/drawing/2014/main" id="{BC514360-6D14-13FF-3F0A-A420A5790C9D}"/>
              </a:ext>
            </a:extLst>
          </p:cNvPr>
          <p:cNvPicPr>
            <a:picLocks noChangeAspect="1"/>
          </p:cNvPicPr>
          <p:nvPr/>
        </p:nvPicPr>
        <p:blipFill>
          <a:blip r:embed="rId3"/>
          <a:stretch>
            <a:fillRect/>
          </a:stretch>
        </p:blipFill>
        <p:spPr>
          <a:xfrm>
            <a:off x="6140450" y="1727040"/>
            <a:ext cx="6007097" cy="3542471"/>
          </a:xfrm>
          <a:prstGeom prst="rect">
            <a:avLst/>
          </a:prstGeom>
        </p:spPr>
      </p:pic>
    </p:spTree>
    <p:extLst>
      <p:ext uri="{BB962C8B-B14F-4D97-AF65-F5344CB8AC3E}">
        <p14:creationId xmlns:p14="http://schemas.microsoft.com/office/powerpoint/2010/main" val="2193423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Lv2 </a:t>
            </a:r>
            <a:r>
              <a:rPr lang="en-AU" sz="2400"/>
              <a:t>WEIGHTED</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80171" y="5521568"/>
            <a:ext cx="4818185" cy="1077218"/>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0.04.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But pairwise.adonis not significant for any pair.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054549" y="3565153"/>
            <a:ext cx="2801996" cy="101111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In Axes 2&amp;3 and Axes2&amp;4, Normal subpopulations look distinct.</a:t>
            </a:r>
            <a:endParaRPr lang="en-US" sz="1600" dirty="0">
              <a:latin typeface="Arial" panose="020B0604020202020204" pitchFamily="34" charset="0"/>
              <a:cs typeface="Arial" panose="020B0604020202020204" pitchFamily="34" charset="0"/>
            </a:endParaRPr>
          </a:p>
        </p:txBody>
      </p:sp>
      <p:pic>
        <p:nvPicPr>
          <p:cNvPr id="15" name="Picture 14" descr="Chart, diagram, scatter chart&#10;&#10;Description automatically generated">
            <a:extLst>
              <a:ext uri="{FF2B5EF4-FFF2-40B4-BE49-F238E27FC236}">
                <a16:creationId xmlns:a16="http://schemas.microsoft.com/office/drawing/2014/main" id="{DC529580-223E-7D53-85A1-FFD418D91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0192" y="153512"/>
            <a:ext cx="4038306" cy="3172955"/>
          </a:xfrm>
          <a:prstGeom prst="rect">
            <a:avLst/>
          </a:prstGeom>
        </p:spPr>
      </p:pic>
      <p:pic>
        <p:nvPicPr>
          <p:cNvPr id="17" name="Picture 16" descr="Chart, diagram, scatter chart&#10;&#10;Description automatically generated">
            <a:extLst>
              <a:ext uri="{FF2B5EF4-FFF2-40B4-BE49-F238E27FC236}">
                <a16:creationId xmlns:a16="http://schemas.microsoft.com/office/drawing/2014/main" id="{5BFB78DF-E595-E192-C1C0-1F7E2D733B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71" y="1848521"/>
            <a:ext cx="4326238" cy="3399187"/>
          </a:xfrm>
          <a:prstGeom prst="rect">
            <a:avLst/>
          </a:prstGeom>
        </p:spPr>
      </p:pic>
      <p:pic>
        <p:nvPicPr>
          <p:cNvPr id="19" name="Picture 18" descr="Chart, scatter chart&#10;&#10;Description automatically generated">
            <a:extLst>
              <a:ext uri="{FF2B5EF4-FFF2-40B4-BE49-F238E27FC236}">
                <a16:creationId xmlns:a16="http://schemas.microsoft.com/office/drawing/2014/main" id="{1ADC8666-B1B1-3C9E-2E22-DBAA4A65A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192" y="3531533"/>
            <a:ext cx="4038306" cy="3172955"/>
          </a:xfrm>
          <a:prstGeom prst="rect">
            <a:avLst/>
          </a:prstGeom>
        </p:spPr>
      </p:pic>
      <p:pic>
        <p:nvPicPr>
          <p:cNvPr id="22" name="Picture 21" descr="Chart, scatter chart&#10;&#10;Description automatically generated">
            <a:extLst>
              <a:ext uri="{FF2B5EF4-FFF2-40B4-BE49-F238E27FC236}">
                <a16:creationId xmlns:a16="http://schemas.microsoft.com/office/drawing/2014/main" id="{1943136F-B0CD-3266-CC39-EF92CE736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1051" y="153511"/>
            <a:ext cx="4038306" cy="3172955"/>
          </a:xfrm>
          <a:prstGeom prst="rect">
            <a:avLst/>
          </a:prstGeom>
        </p:spPr>
      </p:pic>
      <p:sp>
        <p:nvSpPr>
          <p:cNvPr id="13" name="TextBox 12">
            <a:extLst>
              <a:ext uri="{FF2B5EF4-FFF2-40B4-BE49-F238E27FC236}">
                <a16:creationId xmlns:a16="http://schemas.microsoft.com/office/drawing/2014/main" id="{929D313D-EE40-F043-A52A-FA3CA683AF07}"/>
              </a:ext>
            </a:extLst>
          </p:cNvPr>
          <p:cNvSpPr txBox="1"/>
          <p:nvPr/>
        </p:nvSpPr>
        <p:spPr>
          <a:xfrm>
            <a:off x="604518" y="4539301"/>
            <a:ext cx="2522352"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1935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Lv2 </a:t>
            </a:r>
            <a:r>
              <a:rPr lang="en-AU" sz="2400"/>
              <a:t>UNweighted</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93484" y="5402299"/>
            <a:ext cx="4818185" cy="1077218"/>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~0.8.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p-value:0.013.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But pairwise.adonis not significant for any pair.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253305" y="4293704"/>
            <a:ext cx="2642995" cy="1028153"/>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1&amp;2</a:t>
            </a:r>
            <a:endParaRPr lang="en-US" sz="1600" dirty="0">
              <a:latin typeface="Arial" panose="020B0604020202020204" pitchFamily="34" charset="0"/>
              <a:cs typeface="Arial" panose="020B0604020202020204" pitchFamily="34" charset="0"/>
            </a:endParaRPr>
          </a:p>
        </p:txBody>
      </p:sp>
      <p:pic>
        <p:nvPicPr>
          <p:cNvPr id="14" name="Picture 13" descr="Chart, scatter chart&#10;&#10;Description automatically generated">
            <a:extLst>
              <a:ext uri="{FF2B5EF4-FFF2-40B4-BE49-F238E27FC236}">
                <a16:creationId xmlns:a16="http://schemas.microsoft.com/office/drawing/2014/main" id="{1815F759-CB31-F673-9442-B4CC2EBB4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71" y="1550500"/>
            <a:ext cx="4419607" cy="3472548"/>
          </a:xfrm>
          <a:prstGeom prst="rect">
            <a:avLst/>
          </a:prstGeom>
        </p:spPr>
      </p:pic>
      <p:pic>
        <p:nvPicPr>
          <p:cNvPr id="16" name="Picture 15" descr="Chart, scatter chart&#10;&#10;Description automatically generated">
            <a:extLst>
              <a:ext uri="{FF2B5EF4-FFF2-40B4-BE49-F238E27FC236}">
                <a16:creationId xmlns:a16="http://schemas.microsoft.com/office/drawing/2014/main" id="{ADD8C889-A7B1-AE58-36D1-C3157FC54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669" y="3503731"/>
            <a:ext cx="4007255" cy="3148557"/>
          </a:xfrm>
          <a:prstGeom prst="rect">
            <a:avLst/>
          </a:prstGeom>
        </p:spPr>
      </p:pic>
      <p:pic>
        <p:nvPicPr>
          <p:cNvPr id="21" name="Picture 20" descr="Chart, scatter chart&#10;&#10;Description automatically generated">
            <a:extLst>
              <a:ext uri="{FF2B5EF4-FFF2-40B4-BE49-F238E27FC236}">
                <a16:creationId xmlns:a16="http://schemas.microsoft.com/office/drawing/2014/main" id="{345A5168-8131-70CC-522C-282E8DA2F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1669" y="280443"/>
            <a:ext cx="4007255" cy="3148557"/>
          </a:xfrm>
          <a:prstGeom prst="rect">
            <a:avLst/>
          </a:prstGeom>
        </p:spPr>
      </p:pic>
      <p:pic>
        <p:nvPicPr>
          <p:cNvPr id="18" name="Picture 17" descr="Chart, scatter chart&#10;&#10;Description automatically generated">
            <a:extLst>
              <a:ext uri="{FF2B5EF4-FFF2-40B4-BE49-F238E27FC236}">
                <a16:creationId xmlns:a16="http://schemas.microsoft.com/office/drawing/2014/main" id="{839C166D-78A4-8FB1-0297-ECC15A5439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4147" y="280443"/>
            <a:ext cx="4007255" cy="3148557"/>
          </a:xfrm>
          <a:prstGeom prst="rect">
            <a:avLst/>
          </a:prstGeom>
        </p:spPr>
      </p:pic>
    </p:spTree>
    <p:extLst>
      <p:ext uri="{BB962C8B-B14F-4D97-AF65-F5344CB8AC3E}">
        <p14:creationId xmlns:p14="http://schemas.microsoft.com/office/powerpoint/2010/main" val="2756569458"/>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8064A2"/>
      </a:dk2>
      <a:lt2>
        <a:srgbClr val="48ACC6"/>
      </a:lt2>
      <a:accent1>
        <a:srgbClr val="6FDFAA"/>
      </a:accent1>
      <a:accent2>
        <a:srgbClr val="ED7D31"/>
      </a:accent2>
      <a:accent3>
        <a:srgbClr val="C0504D"/>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28575">
          <a:solidFill>
            <a:schemeClr val="bg1">
              <a:lumMod val="65000"/>
            </a:schemeClr>
          </a:solidFill>
        </a:ln>
      </a:spPr>
      <a:bodyPr rtlCol="0" anchor="ctr"/>
      <a:lstStyle>
        <a:defPPr algn="l">
          <a:defRPr sz="1600" i="0" u="none" strike="noStrike" smtClean="0">
            <a:solidFill>
              <a:srgbClr val="000000"/>
            </a:solidFill>
            <a:effectLst/>
            <a:latin typeface="Arial" panose="020B0604020202020204" pitchFamily="34" charset="0"/>
            <a:cs typeface="Arial" panose="020B0604020202020204" pitchFamily="34" charset="0"/>
          </a:defRPr>
        </a:defPPr>
      </a:lstStyle>
      <a:style>
        <a:lnRef idx="2">
          <a:schemeClr val="dk1"/>
        </a:lnRef>
        <a:fillRef idx="1">
          <a:schemeClr val="lt1"/>
        </a:fillRef>
        <a:effectRef idx="0">
          <a:schemeClr val="dk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4299</TotalTime>
  <Words>4204</Words>
  <Application>Microsoft Office PowerPoint</Application>
  <PresentationFormat>Widescreen</PresentationFormat>
  <Paragraphs>412</Paragraphs>
  <Slides>70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Abadi</vt:lpstr>
      <vt:lpstr>Amasis MT Pro Black</vt:lpstr>
      <vt:lpstr>Arial</vt:lpstr>
      <vt:lpstr>Calibri</vt:lpstr>
      <vt:lpstr>Consolas</vt:lpstr>
      <vt:lpstr>Office Theme</vt:lpstr>
      <vt:lpstr>Ordination with unifrac distance matrix</vt:lpstr>
      <vt:lpstr>Diabetic groups by gender and age</vt:lpstr>
      <vt:lpstr>Male - Diabetic groups by age</vt:lpstr>
      <vt:lpstr>Male in 60 and older  (60 plus) </vt:lpstr>
      <vt:lpstr>Ordination with unifrac distance matrices</vt:lpstr>
      <vt:lpstr>Male in 60 plus, BMI</vt:lpstr>
      <vt:lpstr>Male in 60 plus, KCAL</vt:lpstr>
      <vt:lpstr>Male in 60plus Lv2 WEIGHTED</vt:lpstr>
      <vt:lpstr>Male in 60plus Lv2 UNweighted</vt:lpstr>
      <vt:lpstr>Male in 60plus Lv3 WEIGHTED</vt:lpstr>
      <vt:lpstr>Male in 60plus Lv3 UNweighted</vt:lpstr>
      <vt:lpstr>If you just subset Normal and Diabetic, is there a  difference between them? </vt:lpstr>
      <vt:lpstr>If you just subset Normal and Prediabetic, is there a  difference between them? </vt:lpstr>
      <vt:lpstr>Ordination with an Euclidean distance matrix</vt:lpstr>
      <vt:lpstr>Male in 60plus test separation using adonis by feeding Euclidean distance matrix to the model.</vt:lpstr>
      <vt:lpstr>Male in 60plus test separation using adonis by feeding Euclidean distance matrix to the model.</vt:lpstr>
      <vt:lpstr>Male in 60plus PCA test separation using adonis by feeding Euclidean distance matrix to the model.</vt:lpstr>
      <vt:lpstr>What to do next…</vt:lpstr>
      <vt:lpstr>Correlation between Axis values and variables (foods)</vt:lpstr>
      <vt:lpstr>Male in 60plus Lv3 UNweighted</vt:lpstr>
      <vt:lpstr>Corr between food groups and Axes: Axes 1 and 2 </vt:lpstr>
      <vt:lpstr>Corr between food groups and Axes. (heatmap) Axes 1 and 2 </vt:lpstr>
      <vt:lpstr>Corr between food groups and Axes: Axes 3 and 4 </vt:lpstr>
      <vt:lpstr>Corr between food groups and Axes. (heatmap) Axes 2 and 3 </vt:lpstr>
      <vt:lpstr>Corr between food groups and Axes. (heatmap) Axes 2 and 4</vt:lpstr>
      <vt:lpstr>Male with age 60-79 (n=237)</vt:lpstr>
      <vt:lpstr>Male in 60-79, BMI (n=234; 3 missing BMI)</vt:lpstr>
      <vt:lpstr>Male in 60-79, KCAL (n=237)</vt:lpstr>
      <vt:lpstr>Correlation between Axis values and variables (foods)</vt:lpstr>
      <vt:lpstr>Male in 60-79 Lv3 PCoA with WEIGHTED unifrac distance</vt:lpstr>
      <vt:lpstr>Corr between food groups and Axes: Axes 1 and 2 </vt:lpstr>
      <vt:lpstr>Corr between food groups and Axes. (heatmap) Axes 1 and 2 </vt:lpstr>
      <vt:lpstr>Corr between food groups and Axes: Axes 3 and 4 </vt:lpstr>
      <vt:lpstr>Corr between food groups and Axes. (heatmap) Axes 2 and 3 </vt:lpstr>
      <vt:lpstr>Corr between food groups and Axes. (heatmap) Axes 2 and 4 </vt:lpstr>
      <vt:lpstr>Corr between food groups and Axes. </vt:lpstr>
      <vt:lpstr>males60to79_red_Lv3_ord_WEIGHTED_corr_icecream_GLU </vt:lpstr>
      <vt:lpstr>males60to79_red_Lv3_ord_WEIGHTED_corr_2%milk_GLU </vt:lpstr>
      <vt:lpstr>males60to79_red_Lv3_ord_WEIGHTED_corr_wholemilk_GLU </vt:lpstr>
      <vt:lpstr>How to adjust sample size difference</vt:lpstr>
      <vt:lpstr>males60to79_red_Lv3_ord_WEIGHTED_corr is done!!</vt:lpstr>
      <vt:lpstr>Male in 60-79 Lv3 PCoA with Unweighted unifrac distance</vt:lpstr>
      <vt:lpstr>Corr between food groups and Axes. (heatmap) Axes 1 and 2 </vt:lpstr>
      <vt:lpstr>Ordination with an Euclidean distance matrix</vt:lpstr>
      <vt:lpstr>Male in 60to79 Test separation using adonis by feeding Euclidean distance matrix to the model.</vt:lpstr>
      <vt:lpstr>[sorted food$SEQN first] Male in 60to79 PCA test separation using adonis by feeding Euclidean distance matrix to the model.</vt:lpstr>
      <vt:lpstr>Most updated scripts are….</vt:lpstr>
      <vt:lpstr>Food tree level argument</vt:lpstr>
      <vt:lpstr>The level argument in food tree</vt:lpstr>
      <vt:lpstr>taxonomy column in Food OUT table</vt:lpstr>
      <vt:lpstr>Count the number of food items at each level</vt:lpstr>
      <vt:lpstr>Can collapse by food levels!</vt:lpstr>
      <vt:lpstr>Misc. </vt:lpstr>
      <vt:lpstr>Male in 60s Lv2 and Lv3 – more variance explained?</vt:lpstr>
      <vt:lpstr>Mistake in 40_ordination_NHANES_xxxx found!!</vt:lpstr>
      <vt:lpstr>Male in 60s Lv2 WEIGHTED</vt:lpstr>
      <vt:lpstr>Male in 60s Lv2 UNweighted</vt:lpstr>
      <vt:lpstr>Male in 60s Lv3 WEIGHTED</vt:lpstr>
      <vt:lpstr>Male in 60s Lv3 UNweighted</vt:lpstr>
      <vt:lpstr>Male in 60s Lv4 WEIGHTED</vt:lpstr>
      <vt:lpstr>Male in 60s Lv4 UNweighted</vt:lpstr>
      <vt:lpstr>Male in 60s Lv5</vt:lpstr>
      <vt:lpstr>Male in 60-79 Lv3 PCoA with WEIGHTED unifrac distance</vt:lpstr>
      <vt:lpstr>Male in 60-79 Lv3 PCoA with Unweighted unifrac distance</vt:lpstr>
      <vt:lpstr>Males in 60s Lv4 and Lv5</vt:lpstr>
      <vt:lpstr>Males in 60s Lv6</vt:lpstr>
      <vt:lpstr>Males in 60s PCA Nutrients</vt:lpstr>
      <vt:lpstr>Males in 60s BMI</vt:lpstr>
      <vt:lpstr>Males in 60s KCAL</vt:lpstr>
      <vt:lpstr>Male in 60s PCA Nutrients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Sadohara, Rie</dc:creator>
  <cp:lastModifiedBy>Sadohara, Rie</cp:lastModifiedBy>
  <cp:revision>69</cp:revision>
  <dcterms:created xsi:type="dcterms:W3CDTF">2022-10-08T11:32:53Z</dcterms:created>
  <dcterms:modified xsi:type="dcterms:W3CDTF">2022-11-02T22:35:01Z</dcterms:modified>
</cp:coreProperties>
</file>